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324" r:id="rId3"/>
    <p:sldId id="333" r:id="rId4"/>
    <p:sldId id="281" r:id="rId5"/>
    <p:sldId id="348" r:id="rId6"/>
    <p:sldId id="430" r:id="rId7"/>
    <p:sldId id="405" r:id="rId8"/>
    <p:sldId id="429" r:id="rId9"/>
    <p:sldId id="406" r:id="rId10"/>
    <p:sldId id="295" r:id="rId11"/>
    <p:sldId id="335" r:id="rId12"/>
    <p:sldId id="342" r:id="rId13"/>
    <p:sldId id="343" r:id="rId14"/>
    <p:sldId id="344" r:id="rId15"/>
    <p:sldId id="345" r:id="rId16"/>
    <p:sldId id="397" r:id="rId17"/>
    <p:sldId id="431" r:id="rId18"/>
    <p:sldId id="399" r:id="rId19"/>
    <p:sldId id="402" r:id="rId20"/>
    <p:sldId id="411" r:id="rId21"/>
    <p:sldId id="403" r:id="rId22"/>
    <p:sldId id="354" r:id="rId23"/>
    <p:sldId id="408" r:id="rId24"/>
    <p:sldId id="409" r:id="rId25"/>
    <p:sldId id="410" r:id="rId26"/>
    <p:sldId id="356" r:id="rId27"/>
    <p:sldId id="359" r:id="rId28"/>
    <p:sldId id="376" r:id="rId29"/>
    <p:sldId id="355" r:id="rId30"/>
    <p:sldId id="404" r:id="rId31"/>
    <p:sldId id="381" r:id="rId32"/>
    <p:sldId id="378" r:id="rId33"/>
    <p:sldId id="379" r:id="rId34"/>
    <p:sldId id="349" r:id="rId35"/>
    <p:sldId id="350" r:id="rId36"/>
    <p:sldId id="412" r:id="rId37"/>
    <p:sldId id="414" r:id="rId38"/>
    <p:sldId id="418" r:id="rId39"/>
    <p:sldId id="419" r:id="rId40"/>
    <p:sldId id="436" r:id="rId41"/>
    <p:sldId id="420" r:id="rId42"/>
    <p:sldId id="421" r:id="rId43"/>
    <p:sldId id="422" r:id="rId44"/>
    <p:sldId id="417" r:id="rId45"/>
    <p:sldId id="432" r:id="rId46"/>
    <p:sldId id="382" r:id="rId47"/>
    <p:sldId id="424" r:id="rId48"/>
    <p:sldId id="433" r:id="rId49"/>
    <p:sldId id="423" r:id="rId50"/>
    <p:sldId id="425" r:id="rId51"/>
    <p:sldId id="435" r:id="rId52"/>
    <p:sldId id="384" r:id="rId53"/>
    <p:sldId id="385" r:id="rId5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2CC"/>
    <a:srgbClr val="FFFFFF"/>
    <a:srgbClr val="AFAB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autoAdjust="0"/>
    <p:restoredTop sz="86712" autoAdjust="0"/>
  </p:normalViewPr>
  <p:slideViewPr>
    <p:cSldViewPr snapToGrid="0">
      <p:cViewPr varScale="1">
        <p:scale>
          <a:sx n="109" d="100"/>
          <a:sy n="109" d="100"/>
        </p:scale>
        <p:origin x="216" y="19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000CA9-388F-4186-88EC-42B0290CD0DF}" type="datetimeFigureOut">
              <a:rPr kumimoji="1" lang="ja-JP" altLang="en-US" smtClean="0"/>
              <a:t>2024/7/25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566FA6-3A01-4EBC-8902-564F3EF7DBD0}" type="slidenum">
              <a:rPr kumimoji="1" lang="ja-JP" altLang="en-US" smtClean="0"/>
              <a:t>‹#›</a:t>
            </a:fld>
            <a:endParaRPr kumimoji="1" lang="ja-JP" altLang="en-US"/>
          </a:p>
        </p:txBody>
      </p:sp>
    </p:spTree>
    <p:extLst>
      <p:ext uri="{BB962C8B-B14F-4D97-AF65-F5344CB8AC3E}">
        <p14:creationId xmlns:p14="http://schemas.microsoft.com/office/powerpoint/2010/main" val="27512931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7566FA6-3A01-4EBC-8902-564F3EF7DBD0}" type="slidenum">
              <a:rPr kumimoji="1" lang="ja-JP" altLang="en-US" smtClean="0"/>
              <a:t>1</a:t>
            </a:fld>
            <a:endParaRPr kumimoji="1" lang="ja-JP" altLang="en-US"/>
          </a:p>
        </p:txBody>
      </p:sp>
    </p:spTree>
    <p:extLst>
      <p:ext uri="{BB962C8B-B14F-4D97-AF65-F5344CB8AC3E}">
        <p14:creationId xmlns:p14="http://schemas.microsoft.com/office/powerpoint/2010/main" val="1622378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7566FA6-3A01-4EBC-8902-564F3EF7DBD0}" type="slidenum">
              <a:rPr kumimoji="1" lang="ja-JP" altLang="en-US" smtClean="0"/>
              <a:t>38</a:t>
            </a:fld>
            <a:endParaRPr kumimoji="1" lang="ja-JP" altLang="en-US"/>
          </a:p>
        </p:txBody>
      </p:sp>
    </p:spTree>
    <p:extLst>
      <p:ext uri="{BB962C8B-B14F-4D97-AF65-F5344CB8AC3E}">
        <p14:creationId xmlns:p14="http://schemas.microsoft.com/office/powerpoint/2010/main" val="4286667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7566FA6-3A01-4EBC-8902-564F3EF7DBD0}" type="slidenum">
              <a:rPr kumimoji="1" lang="ja-JP" altLang="en-US" smtClean="0"/>
              <a:t>39</a:t>
            </a:fld>
            <a:endParaRPr kumimoji="1" lang="ja-JP" altLang="en-US"/>
          </a:p>
        </p:txBody>
      </p:sp>
    </p:spTree>
    <p:extLst>
      <p:ext uri="{BB962C8B-B14F-4D97-AF65-F5344CB8AC3E}">
        <p14:creationId xmlns:p14="http://schemas.microsoft.com/office/powerpoint/2010/main" val="1861414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7566FA6-3A01-4EBC-8902-564F3EF7DBD0}" type="slidenum">
              <a:rPr kumimoji="1" lang="ja-JP" altLang="en-US" smtClean="0"/>
              <a:t>40</a:t>
            </a:fld>
            <a:endParaRPr kumimoji="1" lang="ja-JP" altLang="en-US"/>
          </a:p>
        </p:txBody>
      </p:sp>
    </p:spTree>
    <p:extLst>
      <p:ext uri="{BB962C8B-B14F-4D97-AF65-F5344CB8AC3E}">
        <p14:creationId xmlns:p14="http://schemas.microsoft.com/office/powerpoint/2010/main" val="2453048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7566FA6-3A01-4EBC-8902-564F3EF7DBD0}" type="slidenum">
              <a:rPr kumimoji="1" lang="ja-JP" altLang="en-US" smtClean="0"/>
              <a:t>41</a:t>
            </a:fld>
            <a:endParaRPr kumimoji="1" lang="ja-JP" altLang="en-US"/>
          </a:p>
        </p:txBody>
      </p:sp>
    </p:spTree>
    <p:extLst>
      <p:ext uri="{BB962C8B-B14F-4D97-AF65-F5344CB8AC3E}">
        <p14:creationId xmlns:p14="http://schemas.microsoft.com/office/powerpoint/2010/main" val="514903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7566FA6-3A01-4EBC-8902-564F3EF7DBD0}" type="slidenum">
              <a:rPr kumimoji="1" lang="ja-JP" altLang="en-US" smtClean="0"/>
              <a:t>42</a:t>
            </a:fld>
            <a:endParaRPr kumimoji="1" lang="ja-JP" altLang="en-US"/>
          </a:p>
        </p:txBody>
      </p:sp>
    </p:spTree>
    <p:extLst>
      <p:ext uri="{BB962C8B-B14F-4D97-AF65-F5344CB8AC3E}">
        <p14:creationId xmlns:p14="http://schemas.microsoft.com/office/powerpoint/2010/main" val="17289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7566FA6-3A01-4EBC-8902-564F3EF7DBD0}" type="slidenum">
              <a:rPr kumimoji="1" lang="ja-JP" altLang="en-US" smtClean="0"/>
              <a:t>43</a:t>
            </a:fld>
            <a:endParaRPr kumimoji="1" lang="ja-JP" altLang="en-US"/>
          </a:p>
        </p:txBody>
      </p:sp>
    </p:spTree>
    <p:extLst>
      <p:ext uri="{BB962C8B-B14F-4D97-AF65-F5344CB8AC3E}">
        <p14:creationId xmlns:p14="http://schemas.microsoft.com/office/powerpoint/2010/main" val="3770043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61F212-0CF5-43EB-B80E-7A651D7C5D8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51021A0B-AA81-45FD-9351-C2899040DB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70631633-02A3-422C-9BF3-4B4106F0A6C8}"/>
              </a:ext>
            </a:extLst>
          </p:cNvPr>
          <p:cNvSpPr>
            <a:spLocks noGrp="1"/>
          </p:cNvSpPr>
          <p:nvPr>
            <p:ph type="dt" sz="half" idx="10"/>
          </p:nvPr>
        </p:nvSpPr>
        <p:spPr/>
        <p:txBody>
          <a:bodyPr/>
          <a:lstStyle/>
          <a:p>
            <a:fld id="{FDF50F5E-D807-459F-BCF4-6422207D6A49}" type="datetimeFigureOut">
              <a:rPr kumimoji="1" lang="ja-JP" altLang="en-US" smtClean="0"/>
              <a:t>2024/7/25</a:t>
            </a:fld>
            <a:endParaRPr kumimoji="1" lang="ja-JP" altLang="en-US"/>
          </a:p>
        </p:txBody>
      </p:sp>
      <p:sp>
        <p:nvSpPr>
          <p:cNvPr id="5" name="フッター プレースホルダー 4">
            <a:extLst>
              <a:ext uri="{FF2B5EF4-FFF2-40B4-BE49-F238E27FC236}">
                <a16:creationId xmlns:a16="http://schemas.microsoft.com/office/drawing/2014/main" id="{D83A3CAC-ACDC-40FE-8C0A-C5CBFA738EA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F3C6AAD-B024-4D55-9E2D-B7EFC884BC5E}"/>
              </a:ext>
            </a:extLst>
          </p:cNvPr>
          <p:cNvSpPr>
            <a:spLocks noGrp="1"/>
          </p:cNvSpPr>
          <p:nvPr>
            <p:ph type="sldNum" sz="quarter" idx="12"/>
          </p:nvPr>
        </p:nvSpPr>
        <p:spPr/>
        <p:txBody>
          <a:bodyPr/>
          <a:lstStyle/>
          <a:p>
            <a:fld id="{98AFBDE1-899D-44F8-BDED-6306F75880E3}" type="slidenum">
              <a:rPr kumimoji="1" lang="ja-JP" altLang="en-US" smtClean="0"/>
              <a:t>‹#›</a:t>
            </a:fld>
            <a:endParaRPr kumimoji="1" lang="ja-JP" altLang="en-US"/>
          </a:p>
        </p:txBody>
      </p:sp>
    </p:spTree>
    <p:extLst>
      <p:ext uri="{BB962C8B-B14F-4D97-AF65-F5344CB8AC3E}">
        <p14:creationId xmlns:p14="http://schemas.microsoft.com/office/powerpoint/2010/main" val="203542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DB216E-3C9A-4C45-A48A-3F10AA3632E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992AF92-7293-409E-A7CD-D1F15B41CB4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6AF1145-1F7F-4A2F-8176-9987048E6A4F}"/>
              </a:ext>
            </a:extLst>
          </p:cNvPr>
          <p:cNvSpPr>
            <a:spLocks noGrp="1"/>
          </p:cNvSpPr>
          <p:nvPr>
            <p:ph type="dt" sz="half" idx="10"/>
          </p:nvPr>
        </p:nvSpPr>
        <p:spPr/>
        <p:txBody>
          <a:bodyPr/>
          <a:lstStyle/>
          <a:p>
            <a:fld id="{FDF50F5E-D807-459F-BCF4-6422207D6A49}" type="datetimeFigureOut">
              <a:rPr kumimoji="1" lang="ja-JP" altLang="en-US" smtClean="0"/>
              <a:t>2024/7/25</a:t>
            </a:fld>
            <a:endParaRPr kumimoji="1" lang="ja-JP" altLang="en-US"/>
          </a:p>
        </p:txBody>
      </p:sp>
      <p:sp>
        <p:nvSpPr>
          <p:cNvPr id="5" name="フッター プレースホルダー 4">
            <a:extLst>
              <a:ext uri="{FF2B5EF4-FFF2-40B4-BE49-F238E27FC236}">
                <a16:creationId xmlns:a16="http://schemas.microsoft.com/office/drawing/2014/main" id="{DD46FC30-1196-4BC5-A38E-7CD8ABB54DD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AC52D73-9CB0-4286-A655-B1CEEFCE47BF}"/>
              </a:ext>
            </a:extLst>
          </p:cNvPr>
          <p:cNvSpPr>
            <a:spLocks noGrp="1"/>
          </p:cNvSpPr>
          <p:nvPr>
            <p:ph type="sldNum" sz="quarter" idx="12"/>
          </p:nvPr>
        </p:nvSpPr>
        <p:spPr/>
        <p:txBody>
          <a:bodyPr/>
          <a:lstStyle/>
          <a:p>
            <a:fld id="{98AFBDE1-899D-44F8-BDED-6306F75880E3}" type="slidenum">
              <a:rPr kumimoji="1" lang="ja-JP" altLang="en-US" smtClean="0"/>
              <a:t>‹#›</a:t>
            </a:fld>
            <a:endParaRPr kumimoji="1" lang="ja-JP" altLang="en-US"/>
          </a:p>
        </p:txBody>
      </p:sp>
    </p:spTree>
    <p:extLst>
      <p:ext uri="{BB962C8B-B14F-4D97-AF65-F5344CB8AC3E}">
        <p14:creationId xmlns:p14="http://schemas.microsoft.com/office/powerpoint/2010/main" val="491403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F4B4DDE6-14A9-408B-86A9-E2AE5755F1CF}"/>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5D11354-3C91-4D89-836E-2F6D6F16EA9D}"/>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296889F-8BFE-47A9-85A8-C5C048C79D07}"/>
              </a:ext>
            </a:extLst>
          </p:cNvPr>
          <p:cNvSpPr>
            <a:spLocks noGrp="1"/>
          </p:cNvSpPr>
          <p:nvPr>
            <p:ph type="dt" sz="half" idx="10"/>
          </p:nvPr>
        </p:nvSpPr>
        <p:spPr/>
        <p:txBody>
          <a:bodyPr/>
          <a:lstStyle/>
          <a:p>
            <a:fld id="{FDF50F5E-D807-459F-BCF4-6422207D6A49}" type="datetimeFigureOut">
              <a:rPr kumimoji="1" lang="ja-JP" altLang="en-US" smtClean="0"/>
              <a:t>2024/7/25</a:t>
            </a:fld>
            <a:endParaRPr kumimoji="1" lang="ja-JP" altLang="en-US"/>
          </a:p>
        </p:txBody>
      </p:sp>
      <p:sp>
        <p:nvSpPr>
          <p:cNvPr id="5" name="フッター プレースホルダー 4">
            <a:extLst>
              <a:ext uri="{FF2B5EF4-FFF2-40B4-BE49-F238E27FC236}">
                <a16:creationId xmlns:a16="http://schemas.microsoft.com/office/drawing/2014/main" id="{5D30EDC9-B491-4FFD-B659-4BD03C826F1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81DB4F3-B330-4268-A44D-098D7C498569}"/>
              </a:ext>
            </a:extLst>
          </p:cNvPr>
          <p:cNvSpPr>
            <a:spLocks noGrp="1"/>
          </p:cNvSpPr>
          <p:nvPr>
            <p:ph type="sldNum" sz="quarter" idx="12"/>
          </p:nvPr>
        </p:nvSpPr>
        <p:spPr/>
        <p:txBody>
          <a:bodyPr/>
          <a:lstStyle/>
          <a:p>
            <a:fld id="{98AFBDE1-899D-44F8-BDED-6306F75880E3}" type="slidenum">
              <a:rPr kumimoji="1" lang="ja-JP" altLang="en-US" smtClean="0"/>
              <a:t>‹#›</a:t>
            </a:fld>
            <a:endParaRPr kumimoji="1" lang="ja-JP" altLang="en-US"/>
          </a:p>
        </p:txBody>
      </p:sp>
    </p:spTree>
    <p:extLst>
      <p:ext uri="{BB962C8B-B14F-4D97-AF65-F5344CB8AC3E}">
        <p14:creationId xmlns:p14="http://schemas.microsoft.com/office/powerpoint/2010/main" val="6478613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タイトル&amp;箇条書き">
    <p:spTree>
      <p:nvGrpSpPr>
        <p:cNvPr id="1" name=""/>
        <p:cNvGrpSpPr/>
        <p:nvPr/>
      </p:nvGrpSpPr>
      <p:grpSpPr>
        <a:xfrm>
          <a:off x="0" y="0"/>
          <a:ext cx="0" cy="0"/>
          <a:chOff x="0" y="0"/>
          <a:chExt cx="0" cy="0"/>
        </a:xfrm>
      </p:grpSpPr>
      <p:sp>
        <p:nvSpPr>
          <p:cNvPr id="56" name="タイトルテキスト"/>
          <p:cNvSpPr txBox="1">
            <a:spLocks noGrp="1"/>
          </p:cNvSpPr>
          <p:nvPr>
            <p:ph type="title"/>
          </p:nvPr>
        </p:nvSpPr>
        <p:spPr>
          <a:prstGeom prst="rect">
            <a:avLst/>
          </a:prstGeom>
        </p:spPr>
        <p:txBody>
          <a:bodyPr/>
          <a:lstStyle/>
          <a:p>
            <a:r>
              <a:t>タイトルテキスト</a:t>
            </a:r>
          </a:p>
        </p:txBody>
      </p:sp>
      <p:sp>
        <p:nvSpPr>
          <p:cNvPr id="57" name="本文レベル1…"/>
          <p:cNvSpPr txBox="1">
            <a:spLocks noGrp="1"/>
          </p:cNvSpPr>
          <p:nvPr>
            <p:ph type="body" idx="1"/>
          </p:nvPr>
        </p:nvSpPr>
        <p:spPr>
          <a:prstGeom prst="rect">
            <a:avLst/>
          </a:prstGeom>
        </p:spPr>
        <p:txBody>
          <a:bodyPr/>
          <a:lstStyle>
            <a:lvl1pPr>
              <a:defRPr sz="2400"/>
            </a:lvl1pPr>
            <a:lvl2pPr>
              <a:defRPr sz="2400"/>
            </a:lvl2pPr>
            <a:lvl3pPr>
              <a:defRPr sz="2400"/>
            </a:lvl3pPr>
            <a:lvl4pPr>
              <a:defRPr sz="2400"/>
            </a:lvl4pPr>
            <a:lvl5pPr>
              <a:defRPr sz="2400"/>
            </a:lvl5pPr>
          </a:lstStyle>
          <a:p>
            <a:r>
              <a:t>本文レベル1</a:t>
            </a:r>
          </a:p>
          <a:p>
            <a:pPr lvl="1"/>
            <a:r>
              <a:t>本文レベル2</a:t>
            </a:r>
          </a:p>
          <a:p>
            <a:pPr lvl="2"/>
            <a:r>
              <a:t>本文レベル3</a:t>
            </a:r>
          </a:p>
          <a:p>
            <a:pPr lvl="3"/>
            <a:r>
              <a:t>本文レベル4</a:t>
            </a:r>
          </a:p>
          <a:p>
            <a:pPr lvl="4"/>
            <a:r>
              <a:t>本文レベル5</a:t>
            </a:r>
          </a:p>
        </p:txBody>
      </p:sp>
      <p:sp>
        <p:nvSpPr>
          <p:cNvPr id="58"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3512979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1C4E18-A0B9-4CE6-880C-22F9F3859162}"/>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F267291-648C-486B-B35A-F50EEE32A06D}"/>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789CD90-2F3B-4553-BE29-E251CEF07CDF}"/>
              </a:ext>
            </a:extLst>
          </p:cNvPr>
          <p:cNvSpPr>
            <a:spLocks noGrp="1"/>
          </p:cNvSpPr>
          <p:nvPr>
            <p:ph type="dt" sz="half" idx="10"/>
          </p:nvPr>
        </p:nvSpPr>
        <p:spPr/>
        <p:txBody>
          <a:bodyPr/>
          <a:lstStyle/>
          <a:p>
            <a:fld id="{FDF50F5E-D807-459F-BCF4-6422207D6A49}" type="datetimeFigureOut">
              <a:rPr kumimoji="1" lang="ja-JP" altLang="en-US" smtClean="0"/>
              <a:t>2024/7/25</a:t>
            </a:fld>
            <a:endParaRPr kumimoji="1" lang="ja-JP" altLang="en-US"/>
          </a:p>
        </p:txBody>
      </p:sp>
      <p:sp>
        <p:nvSpPr>
          <p:cNvPr id="5" name="フッター プレースホルダー 4">
            <a:extLst>
              <a:ext uri="{FF2B5EF4-FFF2-40B4-BE49-F238E27FC236}">
                <a16:creationId xmlns:a16="http://schemas.microsoft.com/office/drawing/2014/main" id="{063ADA6B-5C3B-483D-BC27-6BDB6605573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0183908-B898-4A88-956E-E39D25B03E65}"/>
              </a:ext>
            </a:extLst>
          </p:cNvPr>
          <p:cNvSpPr>
            <a:spLocks noGrp="1"/>
          </p:cNvSpPr>
          <p:nvPr>
            <p:ph type="sldNum" sz="quarter" idx="12"/>
          </p:nvPr>
        </p:nvSpPr>
        <p:spPr/>
        <p:txBody>
          <a:bodyPr/>
          <a:lstStyle/>
          <a:p>
            <a:fld id="{98AFBDE1-899D-44F8-BDED-6306F75880E3}" type="slidenum">
              <a:rPr kumimoji="1" lang="ja-JP" altLang="en-US" smtClean="0"/>
              <a:t>‹#›</a:t>
            </a:fld>
            <a:endParaRPr kumimoji="1" lang="ja-JP" altLang="en-US"/>
          </a:p>
        </p:txBody>
      </p:sp>
    </p:spTree>
    <p:extLst>
      <p:ext uri="{BB962C8B-B14F-4D97-AF65-F5344CB8AC3E}">
        <p14:creationId xmlns:p14="http://schemas.microsoft.com/office/powerpoint/2010/main" val="2162925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1C7A45-8DAF-4907-A17E-464DA93DB953}"/>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FC45249-A97B-43FE-9ED4-9479C3BCCE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394C134-065D-475A-AEBF-A147E94AE8A9}"/>
              </a:ext>
            </a:extLst>
          </p:cNvPr>
          <p:cNvSpPr>
            <a:spLocks noGrp="1"/>
          </p:cNvSpPr>
          <p:nvPr>
            <p:ph type="dt" sz="half" idx="10"/>
          </p:nvPr>
        </p:nvSpPr>
        <p:spPr/>
        <p:txBody>
          <a:bodyPr/>
          <a:lstStyle/>
          <a:p>
            <a:fld id="{FDF50F5E-D807-459F-BCF4-6422207D6A49}" type="datetimeFigureOut">
              <a:rPr kumimoji="1" lang="ja-JP" altLang="en-US" smtClean="0"/>
              <a:t>2024/7/25</a:t>
            </a:fld>
            <a:endParaRPr kumimoji="1" lang="ja-JP" altLang="en-US"/>
          </a:p>
        </p:txBody>
      </p:sp>
      <p:sp>
        <p:nvSpPr>
          <p:cNvPr id="5" name="フッター プレースホルダー 4">
            <a:extLst>
              <a:ext uri="{FF2B5EF4-FFF2-40B4-BE49-F238E27FC236}">
                <a16:creationId xmlns:a16="http://schemas.microsoft.com/office/drawing/2014/main" id="{14F9B84C-3261-45FA-B130-167BDCE23E3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21C26C9-83EE-4C51-943A-F9C3919D696C}"/>
              </a:ext>
            </a:extLst>
          </p:cNvPr>
          <p:cNvSpPr>
            <a:spLocks noGrp="1"/>
          </p:cNvSpPr>
          <p:nvPr>
            <p:ph type="sldNum" sz="quarter" idx="12"/>
          </p:nvPr>
        </p:nvSpPr>
        <p:spPr/>
        <p:txBody>
          <a:bodyPr/>
          <a:lstStyle/>
          <a:p>
            <a:fld id="{98AFBDE1-899D-44F8-BDED-6306F75880E3}" type="slidenum">
              <a:rPr kumimoji="1" lang="ja-JP" altLang="en-US" smtClean="0"/>
              <a:t>‹#›</a:t>
            </a:fld>
            <a:endParaRPr kumimoji="1" lang="ja-JP" altLang="en-US"/>
          </a:p>
        </p:txBody>
      </p:sp>
    </p:spTree>
    <p:extLst>
      <p:ext uri="{BB962C8B-B14F-4D97-AF65-F5344CB8AC3E}">
        <p14:creationId xmlns:p14="http://schemas.microsoft.com/office/powerpoint/2010/main" val="790124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F7E622-FD9A-4733-A878-A76BDB0A750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F40D2B4-5573-4466-8F89-4CBCE122735C}"/>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248E17E4-ABCF-4C74-8D46-24C7E947BC4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302CC7F0-9B06-45EE-AB0F-130E771CB1EE}"/>
              </a:ext>
            </a:extLst>
          </p:cNvPr>
          <p:cNvSpPr>
            <a:spLocks noGrp="1"/>
          </p:cNvSpPr>
          <p:nvPr>
            <p:ph type="dt" sz="half" idx="10"/>
          </p:nvPr>
        </p:nvSpPr>
        <p:spPr/>
        <p:txBody>
          <a:bodyPr/>
          <a:lstStyle/>
          <a:p>
            <a:fld id="{FDF50F5E-D807-459F-BCF4-6422207D6A49}" type="datetimeFigureOut">
              <a:rPr kumimoji="1" lang="ja-JP" altLang="en-US" smtClean="0"/>
              <a:t>2024/7/25</a:t>
            </a:fld>
            <a:endParaRPr kumimoji="1" lang="ja-JP" altLang="en-US"/>
          </a:p>
        </p:txBody>
      </p:sp>
      <p:sp>
        <p:nvSpPr>
          <p:cNvPr id="6" name="フッター プレースホルダー 5">
            <a:extLst>
              <a:ext uri="{FF2B5EF4-FFF2-40B4-BE49-F238E27FC236}">
                <a16:creationId xmlns:a16="http://schemas.microsoft.com/office/drawing/2014/main" id="{1D2AD4C7-9C18-40E0-81C1-4C2726ACCF3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C088EB7-AF44-4912-99DE-EC60BB15B9A7}"/>
              </a:ext>
            </a:extLst>
          </p:cNvPr>
          <p:cNvSpPr>
            <a:spLocks noGrp="1"/>
          </p:cNvSpPr>
          <p:nvPr>
            <p:ph type="sldNum" sz="quarter" idx="12"/>
          </p:nvPr>
        </p:nvSpPr>
        <p:spPr/>
        <p:txBody>
          <a:bodyPr/>
          <a:lstStyle/>
          <a:p>
            <a:fld id="{98AFBDE1-899D-44F8-BDED-6306F75880E3}" type="slidenum">
              <a:rPr kumimoji="1" lang="ja-JP" altLang="en-US" smtClean="0"/>
              <a:t>‹#›</a:t>
            </a:fld>
            <a:endParaRPr kumimoji="1" lang="ja-JP" altLang="en-US"/>
          </a:p>
        </p:txBody>
      </p:sp>
    </p:spTree>
    <p:extLst>
      <p:ext uri="{BB962C8B-B14F-4D97-AF65-F5344CB8AC3E}">
        <p14:creationId xmlns:p14="http://schemas.microsoft.com/office/powerpoint/2010/main" val="2172015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6214F6-4AC4-4843-BB07-383D229F60FA}"/>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22FE12E-5B23-4B85-AAD8-73A09BC7EB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B1316646-648A-48B3-9028-D832F8CF3EA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F5C19FDB-B3A9-4E19-9185-D633F726A0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2E008B72-603D-4838-A66B-DED5C389E93E}"/>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515B69DD-0C24-4DB9-833B-5080044CAEF9}"/>
              </a:ext>
            </a:extLst>
          </p:cNvPr>
          <p:cNvSpPr>
            <a:spLocks noGrp="1"/>
          </p:cNvSpPr>
          <p:nvPr>
            <p:ph type="dt" sz="half" idx="10"/>
          </p:nvPr>
        </p:nvSpPr>
        <p:spPr/>
        <p:txBody>
          <a:bodyPr/>
          <a:lstStyle/>
          <a:p>
            <a:fld id="{FDF50F5E-D807-459F-BCF4-6422207D6A49}" type="datetimeFigureOut">
              <a:rPr kumimoji="1" lang="ja-JP" altLang="en-US" smtClean="0"/>
              <a:t>2024/7/25</a:t>
            </a:fld>
            <a:endParaRPr kumimoji="1" lang="ja-JP" altLang="en-US"/>
          </a:p>
        </p:txBody>
      </p:sp>
      <p:sp>
        <p:nvSpPr>
          <p:cNvPr id="8" name="フッター プレースホルダー 7">
            <a:extLst>
              <a:ext uri="{FF2B5EF4-FFF2-40B4-BE49-F238E27FC236}">
                <a16:creationId xmlns:a16="http://schemas.microsoft.com/office/drawing/2014/main" id="{574B87FA-47B8-42C9-A744-B623C2F8AD5A}"/>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5A93B6F-9C54-4B54-956C-042CB18EF969}"/>
              </a:ext>
            </a:extLst>
          </p:cNvPr>
          <p:cNvSpPr>
            <a:spLocks noGrp="1"/>
          </p:cNvSpPr>
          <p:nvPr>
            <p:ph type="sldNum" sz="quarter" idx="12"/>
          </p:nvPr>
        </p:nvSpPr>
        <p:spPr/>
        <p:txBody>
          <a:bodyPr/>
          <a:lstStyle/>
          <a:p>
            <a:fld id="{98AFBDE1-899D-44F8-BDED-6306F75880E3}" type="slidenum">
              <a:rPr kumimoji="1" lang="ja-JP" altLang="en-US" smtClean="0"/>
              <a:t>‹#›</a:t>
            </a:fld>
            <a:endParaRPr kumimoji="1" lang="ja-JP" altLang="en-US"/>
          </a:p>
        </p:txBody>
      </p:sp>
    </p:spTree>
    <p:extLst>
      <p:ext uri="{BB962C8B-B14F-4D97-AF65-F5344CB8AC3E}">
        <p14:creationId xmlns:p14="http://schemas.microsoft.com/office/powerpoint/2010/main" val="661208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2FC004-CE92-4093-BF5D-032249517589}"/>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9613CFF-DE6B-4334-9D3C-2B3CE653982A}"/>
              </a:ext>
            </a:extLst>
          </p:cNvPr>
          <p:cNvSpPr>
            <a:spLocks noGrp="1"/>
          </p:cNvSpPr>
          <p:nvPr>
            <p:ph type="dt" sz="half" idx="10"/>
          </p:nvPr>
        </p:nvSpPr>
        <p:spPr/>
        <p:txBody>
          <a:bodyPr/>
          <a:lstStyle/>
          <a:p>
            <a:fld id="{FDF50F5E-D807-459F-BCF4-6422207D6A49}" type="datetimeFigureOut">
              <a:rPr kumimoji="1" lang="ja-JP" altLang="en-US" smtClean="0"/>
              <a:t>2024/7/25</a:t>
            </a:fld>
            <a:endParaRPr kumimoji="1" lang="ja-JP" altLang="en-US"/>
          </a:p>
        </p:txBody>
      </p:sp>
      <p:sp>
        <p:nvSpPr>
          <p:cNvPr id="4" name="フッター プレースホルダー 3">
            <a:extLst>
              <a:ext uri="{FF2B5EF4-FFF2-40B4-BE49-F238E27FC236}">
                <a16:creationId xmlns:a16="http://schemas.microsoft.com/office/drawing/2014/main" id="{C701CB54-1F21-4BA3-B5F5-8E0867E826D5}"/>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D12A9550-11A2-4530-8C45-DA3759AA3F9A}"/>
              </a:ext>
            </a:extLst>
          </p:cNvPr>
          <p:cNvSpPr>
            <a:spLocks noGrp="1"/>
          </p:cNvSpPr>
          <p:nvPr>
            <p:ph type="sldNum" sz="quarter" idx="12"/>
          </p:nvPr>
        </p:nvSpPr>
        <p:spPr/>
        <p:txBody>
          <a:bodyPr/>
          <a:lstStyle/>
          <a:p>
            <a:fld id="{98AFBDE1-899D-44F8-BDED-6306F75880E3}" type="slidenum">
              <a:rPr kumimoji="1" lang="ja-JP" altLang="en-US" smtClean="0"/>
              <a:t>‹#›</a:t>
            </a:fld>
            <a:endParaRPr kumimoji="1" lang="ja-JP" altLang="en-US"/>
          </a:p>
        </p:txBody>
      </p:sp>
    </p:spTree>
    <p:extLst>
      <p:ext uri="{BB962C8B-B14F-4D97-AF65-F5344CB8AC3E}">
        <p14:creationId xmlns:p14="http://schemas.microsoft.com/office/powerpoint/2010/main" val="2597444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48A5108-5C60-4AA6-9B0C-36470804E94E}"/>
              </a:ext>
            </a:extLst>
          </p:cNvPr>
          <p:cNvSpPr>
            <a:spLocks noGrp="1"/>
          </p:cNvSpPr>
          <p:nvPr>
            <p:ph type="dt" sz="half" idx="10"/>
          </p:nvPr>
        </p:nvSpPr>
        <p:spPr/>
        <p:txBody>
          <a:bodyPr/>
          <a:lstStyle/>
          <a:p>
            <a:fld id="{FDF50F5E-D807-459F-BCF4-6422207D6A49}" type="datetimeFigureOut">
              <a:rPr kumimoji="1" lang="ja-JP" altLang="en-US" smtClean="0"/>
              <a:t>2024/7/25</a:t>
            </a:fld>
            <a:endParaRPr kumimoji="1" lang="ja-JP" altLang="en-US"/>
          </a:p>
        </p:txBody>
      </p:sp>
      <p:sp>
        <p:nvSpPr>
          <p:cNvPr id="3" name="フッター プレースホルダー 2">
            <a:extLst>
              <a:ext uri="{FF2B5EF4-FFF2-40B4-BE49-F238E27FC236}">
                <a16:creationId xmlns:a16="http://schemas.microsoft.com/office/drawing/2014/main" id="{16122C0F-3FF7-4A76-8EFE-93F88C2974DF}"/>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4B3FA10-9C0B-4E5F-88EB-4F6C0D4CAFFE}"/>
              </a:ext>
            </a:extLst>
          </p:cNvPr>
          <p:cNvSpPr>
            <a:spLocks noGrp="1"/>
          </p:cNvSpPr>
          <p:nvPr>
            <p:ph type="sldNum" sz="quarter" idx="12"/>
          </p:nvPr>
        </p:nvSpPr>
        <p:spPr/>
        <p:txBody>
          <a:bodyPr/>
          <a:lstStyle/>
          <a:p>
            <a:fld id="{98AFBDE1-899D-44F8-BDED-6306F75880E3}" type="slidenum">
              <a:rPr kumimoji="1" lang="ja-JP" altLang="en-US" smtClean="0"/>
              <a:t>‹#›</a:t>
            </a:fld>
            <a:endParaRPr kumimoji="1" lang="ja-JP" altLang="en-US"/>
          </a:p>
        </p:txBody>
      </p:sp>
    </p:spTree>
    <p:extLst>
      <p:ext uri="{BB962C8B-B14F-4D97-AF65-F5344CB8AC3E}">
        <p14:creationId xmlns:p14="http://schemas.microsoft.com/office/powerpoint/2010/main" val="3336576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FA9EDF-7E47-4C47-8CD4-0851490CE0E1}"/>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32C2B8E-1D68-43F8-8B5E-854FB278D7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256CD822-8352-49FD-8799-3CA7015107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FED4177-47E0-4F01-80D4-82F45C1BDB07}"/>
              </a:ext>
            </a:extLst>
          </p:cNvPr>
          <p:cNvSpPr>
            <a:spLocks noGrp="1"/>
          </p:cNvSpPr>
          <p:nvPr>
            <p:ph type="dt" sz="half" idx="10"/>
          </p:nvPr>
        </p:nvSpPr>
        <p:spPr/>
        <p:txBody>
          <a:bodyPr/>
          <a:lstStyle/>
          <a:p>
            <a:fld id="{FDF50F5E-D807-459F-BCF4-6422207D6A49}" type="datetimeFigureOut">
              <a:rPr kumimoji="1" lang="ja-JP" altLang="en-US" smtClean="0"/>
              <a:t>2024/7/25</a:t>
            </a:fld>
            <a:endParaRPr kumimoji="1" lang="ja-JP" altLang="en-US"/>
          </a:p>
        </p:txBody>
      </p:sp>
      <p:sp>
        <p:nvSpPr>
          <p:cNvPr id="6" name="フッター プレースホルダー 5">
            <a:extLst>
              <a:ext uri="{FF2B5EF4-FFF2-40B4-BE49-F238E27FC236}">
                <a16:creationId xmlns:a16="http://schemas.microsoft.com/office/drawing/2014/main" id="{429416C8-E431-46CF-BC74-7059C537F71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D26EF0E-5586-40D6-8DDE-DD8B85499C28}"/>
              </a:ext>
            </a:extLst>
          </p:cNvPr>
          <p:cNvSpPr>
            <a:spLocks noGrp="1"/>
          </p:cNvSpPr>
          <p:nvPr>
            <p:ph type="sldNum" sz="quarter" idx="12"/>
          </p:nvPr>
        </p:nvSpPr>
        <p:spPr/>
        <p:txBody>
          <a:bodyPr/>
          <a:lstStyle/>
          <a:p>
            <a:fld id="{98AFBDE1-899D-44F8-BDED-6306F75880E3}" type="slidenum">
              <a:rPr kumimoji="1" lang="ja-JP" altLang="en-US" smtClean="0"/>
              <a:t>‹#›</a:t>
            </a:fld>
            <a:endParaRPr kumimoji="1" lang="ja-JP" altLang="en-US"/>
          </a:p>
        </p:txBody>
      </p:sp>
    </p:spTree>
    <p:extLst>
      <p:ext uri="{BB962C8B-B14F-4D97-AF65-F5344CB8AC3E}">
        <p14:creationId xmlns:p14="http://schemas.microsoft.com/office/powerpoint/2010/main" val="2090711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4B68A6-6E68-4BBF-9389-41E0AC3EE4C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A13C0FC8-BC56-467E-9AC0-CE19D9ED88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085AD8FD-27A1-4C62-B7A5-159B3A9AE1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AC8D2F3-0D8E-4D4E-ABC6-C68F36C340A3}"/>
              </a:ext>
            </a:extLst>
          </p:cNvPr>
          <p:cNvSpPr>
            <a:spLocks noGrp="1"/>
          </p:cNvSpPr>
          <p:nvPr>
            <p:ph type="dt" sz="half" idx="10"/>
          </p:nvPr>
        </p:nvSpPr>
        <p:spPr/>
        <p:txBody>
          <a:bodyPr/>
          <a:lstStyle/>
          <a:p>
            <a:fld id="{FDF50F5E-D807-459F-BCF4-6422207D6A49}" type="datetimeFigureOut">
              <a:rPr kumimoji="1" lang="ja-JP" altLang="en-US" smtClean="0"/>
              <a:t>2024/7/25</a:t>
            </a:fld>
            <a:endParaRPr kumimoji="1" lang="ja-JP" altLang="en-US"/>
          </a:p>
        </p:txBody>
      </p:sp>
      <p:sp>
        <p:nvSpPr>
          <p:cNvPr id="6" name="フッター プレースホルダー 5">
            <a:extLst>
              <a:ext uri="{FF2B5EF4-FFF2-40B4-BE49-F238E27FC236}">
                <a16:creationId xmlns:a16="http://schemas.microsoft.com/office/drawing/2014/main" id="{3B4CF8A8-A251-4C30-B5D1-02ACF9A25BE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8B55E93-6BFE-44AE-9077-A7E5510FFADB}"/>
              </a:ext>
            </a:extLst>
          </p:cNvPr>
          <p:cNvSpPr>
            <a:spLocks noGrp="1"/>
          </p:cNvSpPr>
          <p:nvPr>
            <p:ph type="sldNum" sz="quarter" idx="12"/>
          </p:nvPr>
        </p:nvSpPr>
        <p:spPr/>
        <p:txBody>
          <a:bodyPr/>
          <a:lstStyle/>
          <a:p>
            <a:fld id="{98AFBDE1-899D-44F8-BDED-6306F75880E3}" type="slidenum">
              <a:rPr kumimoji="1" lang="ja-JP" altLang="en-US" smtClean="0"/>
              <a:t>‹#›</a:t>
            </a:fld>
            <a:endParaRPr kumimoji="1" lang="ja-JP" altLang="en-US"/>
          </a:p>
        </p:txBody>
      </p:sp>
    </p:spTree>
    <p:extLst>
      <p:ext uri="{BB962C8B-B14F-4D97-AF65-F5344CB8AC3E}">
        <p14:creationId xmlns:p14="http://schemas.microsoft.com/office/powerpoint/2010/main" val="1540299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FA3ABDAC-A6AC-41C5-A7F9-F0CA154E52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77CB444-1211-4DC1-B2AE-58EA0909A0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88A9173-6B7C-4F47-A701-6C6C38C8AC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F50F5E-D807-459F-BCF4-6422207D6A49}" type="datetimeFigureOut">
              <a:rPr kumimoji="1" lang="ja-JP" altLang="en-US" smtClean="0"/>
              <a:t>2024/7/25</a:t>
            </a:fld>
            <a:endParaRPr kumimoji="1" lang="ja-JP" altLang="en-US"/>
          </a:p>
        </p:txBody>
      </p:sp>
      <p:sp>
        <p:nvSpPr>
          <p:cNvPr id="5" name="フッター プレースホルダー 4">
            <a:extLst>
              <a:ext uri="{FF2B5EF4-FFF2-40B4-BE49-F238E27FC236}">
                <a16:creationId xmlns:a16="http://schemas.microsoft.com/office/drawing/2014/main" id="{C1A3A348-DB95-4BB6-8D8C-B5F4B35CFC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3AF0675D-4C0C-4E5E-A0CA-DBE27245FB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AFBDE1-899D-44F8-BDED-6306F75880E3}" type="slidenum">
              <a:rPr kumimoji="1" lang="ja-JP" altLang="en-US" smtClean="0"/>
              <a:t>‹#›</a:t>
            </a:fld>
            <a:endParaRPr kumimoji="1" lang="ja-JP" altLang="en-US"/>
          </a:p>
        </p:txBody>
      </p:sp>
    </p:spTree>
    <p:extLst>
      <p:ext uri="{BB962C8B-B14F-4D97-AF65-F5344CB8AC3E}">
        <p14:creationId xmlns:p14="http://schemas.microsoft.com/office/powerpoint/2010/main" val="1182576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39.png"/><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EEAD2934-0D71-4BD6-900B-4BF0F4994134}"/>
              </a:ext>
            </a:extLst>
          </p:cNvPr>
          <p:cNvSpPr txBox="1"/>
          <p:nvPr/>
        </p:nvSpPr>
        <p:spPr>
          <a:xfrm>
            <a:off x="3875567" y="2080282"/>
            <a:ext cx="4440865" cy="646331"/>
          </a:xfrm>
          <a:prstGeom prst="rect">
            <a:avLst/>
          </a:prstGeom>
          <a:noFill/>
        </p:spPr>
        <p:txBody>
          <a:bodyPr wrap="square" rtlCol="0">
            <a:spAutoFit/>
          </a:bodyPr>
          <a:lstStyle/>
          <a:p>
            <a:pPr algn="ctr"/>
            <a:r>
              <a:rPr kumimoji="1" lang="ja-JP" altLang="en-US" sz="3600" dirty="0"/>
              <a:t>教師なし機械学習</a:t>
            </a:r>
          </a:p>
        </p:txBody>
      </p:sp>
      <p:sp>
        <p:nvSpPr>
          <p:cNvPr id="2" name="テキスト ボックス 1">
            <a:extLst>
              <a:ext uri="{FF2B5EF4-FFF2-40B4-BE49-F238E27FC236}">
                <a16:creationId xmlns:a16="http://schemas.microsoft.com/office/drawing/2014/main" id="{22C36C96-4948-6125-1711-A8482E22348B}"/>
              </a:ext>
            </a:extLst>
          </p:cNvPr>
          <p:cNvSpPr txBox="1"/>
          <p:nvPr/>
        </p:nvSpPr>
        <p:spPr>
          <a:xfrm>
            <a:off x="7238527" y="5240042"/>
            <a:ext cx="4440865" cy="954107"/>
          </a:xfrm>
          <a:prstGeom prst="rect">
            <a:avLst/>
          </a:prstGeom>
          <a:noFill/>
        </p:spPr>
        <p:txBody>
          <a:bodyPr wrap="square" rtlCol="0">
            <a:spAutoFit/>
          </a:bodyPr>
          <a:lstStyle/>
          <a:p>
            <a:pPr algn="ctr"/>
            <a:r>
              <a:rPr kumimoji="1" lang="ja-JP" altLang="en-US" sz="2800" dirty="0"/>
              <a:t>統合教育機構</a:t>
            </a:r>
            <a:endParaRPr kumimoji="1" lang="en-US" altLang="ja-JP" sz="2800" dirty="0"/>
          </a:p>
          <a:p>
            <a:pPr algn="ctr"/>
            <a:r>
              <a:rPr lang="ja-JP" altLang="en-US" sz="2800" dirty="0"/>
              <a:t>須藤毅顕</a:t>
            </a:r>
            <a:endParaRPr kumimoji="1" lang="ja-JP" altLang="en-US" sz="2800" dirty="0"/>
          </a:p>
        </p:txBody>
      </p:sp>
      <p:grpSp>
        <p:nvGrpSpPr>
          <p:cNvPr id="9" name="グループ化 8">
            <a:extLst>
              <a:ext uri="{FF2B5EF4-FFF2-40B4-BE49-F238E27FC236}">
                <a16:creationId xmlns:a16="http://schemas.microsoft.com/office/drawing/2014/main" id="{F3A1FD1D-4829-F3B8-4FF3-1EA11D815233}"/>
              </a:ext>
            </a:extLst>
          </p:cNvPr>
          <p:cNvGrpSpPr/>
          <p:nvPr/>
        </p:nvGrpSpPr>
        <p:grpSpPr>
          <a:xfrm>
            <a:off x="659211" y="3429001"/>
            <a:ext cx="3950138" cy="2857320"/>
            <a:chOff x="377856" y="8320613"/>
            <a:chExt cx="6776355" cy="4901656"/>
          </a:xfrm>
        </p:grpSpPr>
        <p:pic>
          <p:nvPicPr>
            <p:cNvPr id="7" name="スクリーンショット 2024-03-07 16.19.54.png" descr="スクリーンショット 2024-03-07 16.19.54.png">
              <a:extLst>
                <a:ext uri="{FF2B5EF4-FFF2-40B4-BE49-F238E27FC236}">
                  <a16:creationId xmlns:a16="http://schemas.microsoft.com/office/drawing/2014/main" id="{A4D57DC7-E823-02E1-EAD3-2D774ABA9210}"/>
                </a:ext>
              </a:extLst>
            </p:cNvPr>
            <p:cNvPicPr>
              <a:picLocks noChangeAspect="1"/>
            </p:cNvPicPr>
            <p:nvPr/>
          </p:nvPicPr>
          <p:blipFill>
            <a:blip r:embed="rId3"/>
            <a:stretch>
              <a:fillRect/>
            </a:stretch>
          </p:blipFill>
          <p:spPr>
            <a:xfrm>
              <a:off x="377856" y="8320613"/>
              <a:ext cx="6776355" cy="4901656"/>
            </a:xfrm>
            <a:prstGeom prst="rect">
              <a:avLst/>
            </a:prstGeom>
            <a:ln w="12700">
              <a:miter lim="400000"/>
            </a:ln>
          </p:spPr>
        </p:pic>
        <p:pic>
          <p:nvPicPr>
            <p:cNvPr id="8" name="図 7" descr="QR コード&#10;&#10;自動的に生成された説明">
              <a:extLst>
                <a:ext uri="{FF2B5EF4-FFF2-40B4-BE49-F238E27FC236}">
                  <a16:creationId xmlns:a16="http://schemas.microsoft.com/office/drawing/2014/main" id="{14167D38-0410-A229-72FE-C4E0502DD3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322" y="9707758"/>
              <a:ext cx="3423197" cy="3423197"/>
            </a:xfrm>
            <a:prstGeom prst="rect">
              <a:avLst/>
            </a:prstGeom>
          </p:spPr>
        </p:pic>
      </p:grpSp>
    </p:spTree>
    <p:extLst>
      <p:ext uri="{BB962C8B-B14F-4D97-AF65-F5344CB8AC3E}">
        <p14:creationId xmlns:p14="http://schemas.microsoft.com/office/powerpoint/2010/main" val="30546528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 name="次元削減の例：主成分分析"/>
          <p:cNvSpPr txBox="1"/>
          <p:nvPr/>
        </p:nvSpPr>
        <p:spPr>
          <a:xfrm>
            <a:off x="4293541" y="278123"/>
            <a:ext cx="3206006"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sz="2050" dirty="0" err="1"/>
              <a:t>次元削減の例：主成分分析</a:t>
            </a:r>
            <a:endParaRPr sz="2050" dirty="0"/>
          </a:p>
        </p:txBody>
      </p:sp>
      <p:sp>
        <p:nvSpPr>
          <p:cNvPr id="798" name="主成分分析は、教師なしの機械学習で、多次元の特徴量の「データの相関関係」を…"/>
          <p:cNvSpPr txBox="1"/>
          <p:nvPr/>
        </p:nvSpPr>
        <p:spPr>
          <a:xfrm>
            <a:off x="1007385" y="856722"/>
            <a:ext cx="9778318" cy="6822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a:defRPr sz="4100">
                <a:latin typeface="+mn-lt"/>
                <a:ea typeface="+mn-ea"/>
                <a:cs typeface="+mn-cs"/>
                <a:sym typeface="ヒラギノ角ゴ ProN W3"/>
              </a:defRPr>
            </a:pPr>
            <a:r>
              <a:rPr sz="2050" dirty="0" err="1"/>
              <a:t>主成分分析は、教師なしの機械学習で、多次元の特徴量の「データの相関関係」を</a:t>
            </a:r>
            <a:endParaRPr sz="2050" dirty="0"/>
          </a:p>
          <a:p>
            <a:pPr algn="l">
              <a:defRPr sz="4100">
                <a:latin typeface="+mn-lt"/>
                <a:ea typeface="+mn-ea"/>
                <a:cs typeface="+mn-cs"/>
                <a:sym typeface="ヒラギノ角ゴ ProN W3"/>
              </a:defRPr>
            </a:pPr>
            <a:r>
              <a:rPr sz="2050" dirty="0" err="1"/>
              <a:t>失わないでデータの特徴を圧縮することが出来る</a:t>
            </a:r>
            <a:r>
              <a:rPr sz="2050" dirty="0"/>
              <a:t>。</a:t>
            </a:r>
          </a:p>
        </p:txBody>
      </p:sp>
      <p:pic>
        <p:nvPicPr>
          <p:cNvPr id="799" name="スクリーンショット 2021-02-17 16.18.43.png" descr="スクリーンショット 2021-02-17 16.18.43.png"/>
          <p:cNvPicPr>
            <a:picLocks noChangeAspect="1"/>
          </p:cNvPicPr>
          <p:nvPr/>
        </p:nvPicPr>
        <p:blipFill>
          <a:blip r:embed="rId2"/>
          <a:srcRect r="21779"/>
          <a:stretch>
            <a:fillRect/>
          </a:stretch>
        </p:blipFill>
        <p:spPr>
          <a:xfrm>
            <a:off x="193632" y="2315620"/>
            <a:ext cx="3724728" cy="3736360"/>
          </a:xfrm>
          <a:prstGeom prst="rect">
            <a:avLst/>
          </a:prstGeom>
          <a:ln w="25400">
            <a:solidFill>
              <a:srgbClr val="000000"/>
            </a:solidFill>
            <a:miter lim="400000"/>
          </a:ln>
        </p:spPr>
      </p:pic>
      <p:sp>
        <p:nvSpPr>
          <p:cNvPr id="800" name="矢印"/>
          <p:cNvSpPr/>
          <p:nvPr/>
        </p:nvSpPr>
        <p:spPr>
          <a:xfrm>
            <a:off x="5207708" y="3766662"/>
            <a:ext cx="635001" cy="635001"/>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pic>
        <p:nvPicPr>
          <p:cNvPr id="801" name="スクリーンショット 2021-02-17 16.18.43.png" descr="スクリーンショット 2021-02-17 16.18.43.png"/>
          <p:cNvPicPr>
            <a:picLocks noChangeAspect="1"/>
          </p:cNvPicPr>
          <p:nvPr/>
        </p:nvPicPr>
        <p:blipFill>
          <a:blip r:embed="rId2">
            <a:alphaModFix amt="36850"/>
          </a:blip>
          <a:srcRect l="78051" r="2549"/>
          <a:stretch>
            <a:fillRect/>
          </a:stretch>
        </p:blipFill>
        <p:spPr>
          <a:xfrm>
            <a:off x="3910292" y="2315620"/>
            <a:ext cx="923770" cy="3736360"/>
          </a:xfrm>
          <a:prstGeom prst="rect">
            <a:avLst/>
          </a:prstGeom>
          <a:ln w="25400">
            <a:solidFill>
              <a:srgbClr val="000000"/>
            </a:solidFill>
            <a:miter lim="400000"/>
          </a:ln>
        </p:spPr>
      </p:pic>
      <p:sp>
        <p:nvSpPr>
          <p:cNvPr id="802" name="4つの特徴量を"/>
          <p:cNvSpPr txBox="1"/>
          <p:nvPr/>
        </p:nvSpPr>
        <p:spPr>
          <a:xfrm>
            <a:off x="1630825" y="6240011"/>
            <a:ext cx="1774525"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sz="2050"/>
              <a:t>4つの特徴量を</a:t>
            </a:r>
          </a:p>
        </p:txBody>
      </p:sp>
      <p:pic>
        <p:nvPicPr>
          <p:cNvPr id="803" name="スクリーンショット 2021-02-17 16.18.43.png" descr="スクリーンショット 2021-02-17 16.18.43.png"/>
          <p:cNvPicPr>
            <a:picLocks noChangeAspect="1"/>
          </p:cNvPicPr>
          <p:nvPr/>
        </p:nvPicPr>
        <p:blipFill>
          <a:blip r:embed="rId2"/>
          <a:srcRect r="55863"/>
          <a:stretch>
            <a:fillRect/>
          </a:stretch>
        </p:blipFill>
        <p:spPr>
          <a:xfrm>
            <a:off x="6093408" y="2315620"/>
            <a:ext cx="2101728" cy="3736360"/>
          </a:xfrm>
          <a:prstGeom prst="rect">
            <a:avLst/>
          </a:prstGeom>
          <a:ln w="25400">
            <a:solidFill>
              <a:srgbClr val="000000"/>
            </a:solidFill>
            <a:miter lim="400000"/>
          </a:ln>
        </p:spPr>
      </p:pic>
      <p:pic>
        <p:nvPicPr>
          <p:cNvPr id="804" name="スクリーンショット 2021-02-17 16.18.43.png" descr="スクリーンショット 2021-02-17 16.18.43.png"/>
          <p:cNvPicPr>
            <a:picLocks noChangeAspect="1"/>
          </p:cNvPicPr>
          <p:nvPr/>
        </p:nvPicPr>
        <p:blipFill>
          <a:blip r:embed="rId2"/>
          <a:srcRect r="38630"/>
          <a:stretch>
            <a:fillRect/>
          </a:stretch>
        </p:blipFill>
        <p:spPr>
          <a:xfrm>
            <a:off x="9019220" y="2315620"/>
            <a:ext cx="2922312" cy="3736360"/>
          </a:xfrm>
          <a:prstGeom prst="rect">
            <a:avLst/>
          </a:prstGeom>
          <a:ln w="25400">
            <a:solidFill>
              <a:srgbClr val="000000"/>
            </a:solidFill>
            <a:miter lim="400000"/>
          </a:ln>
        </p:spPr>
      </p:pic>
      <p:sp>
        <p:nvSpPr>
          <p:cNvPr id="805" name="or"/>
          <p:cNvSpPr txBox="1"/>
          <p:nvPr/>
        </p:nvSpPr>
        <p:spPr>
          <a:xfrm>
            <a:off x="8445759" y="3900780"/>
            <a:ext cx="294953"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sz="2050"/>
              <a:t>or</a:t>
            </a:r>
          </a:p>
        </p:txBody>
      </p:sp>
      <p:sp>
        <p:nvSpPr>
          <p:cNvPr id="806" name="主成分１"/>
          <p:cNvSpPr txBox="1"/>
          <p:nvPr/>
        </p:nvSpPr>
        <p:spPr>
          <a:xfrm>
            <a:off x="6612637" y="2340276"/>
            <a:ext cx="849097" cy="22826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r">
              <a:defRPr sz="2300">
                <a:latin typeface="+mn-lt"/>
                <a:ea typeface="+mn-ea"/>
                <a:cs typeface="+mn-cs"/>
                <a:sym typeface="ヒラギノ角ゴ ProN W3"/>
              </a:defRPr>
            </a:lvl1pPr>
          </a:lstStyle>
          <a:p>
            <a:r>
              <a:rPr sz="1150"/>
              <a:t>主成分１</a:t>
            </a:r>
          </a:p>
        </p:txBody>
      </p:sp>
      <p:sp>
        <p:nvSpPr>
          <p:cNvPr id="807" name="主成分２"/>
          <p:cNvSpPr txBox="1"/>
          <p:nvPr/>
        </p:nvSpPr>
        <p:spPr>
          <a:xfrm>
            <a:off x="7462048" y="2340276"/>
            <a:ext cx="693233" cy="22826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r">
              <a:defRPr sz="2300">
                <a:latin typeface="+mn-lt"/>
                <a:ea typeface="+mn-ea"/>
                <a:cs typeface="+mn-cs"/>
                <a:sym typeface="ヒラギノ角ゴ ProN W3"/>
              </a:defRPr>
            </a:lvl1pPr>
          </a:lstStyle>
          <a:p>
            <a:r>
              <a:rPr sz="1150"/>
              <a:t>主成分２</a:t>
            </a:r>
          </a:p>
        </p:txBody>
      </p:sp>
      <p:sp>
        <p:nvSpPr>
          <p:cNvPr id="808" name="主成分１"/>
          <p:cNvSpPr txBox="1"/>
          <p:nvPr/>
        </p:nvSpPr>
        <p:spPr>
          <a:xfrm>
            <a:off x="9533853" y="2340276"/>
            <a:ext cx="849097" cy="22826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r">
              <a:defRPr sz="2300">
                <a:latin typeface="+mn-lt"/>
                <a:ea typeface="+mn-ea"/>
                <a:cs typeface="+mn-cs"/>
                <a:sym typeface="ヒラギノ角ゴ ProN W3"/>
              </a:defRPr>
            </a:lvl1pPr>
          </a:lstStyle>
          <a:p>
            <a:r>
              <a:rPr sz="1150"/>
              <a:t>主成分１</a:t>
            </a:r>
          </a:p>
        </p:txBody>
      </p:sp>
      <p:sp>
        <p:nvSpPr>
          <p:cNvPr id="809" name="主成分２"/>
          <p:cNvSpPr txBox="1"/>
          <p:nvPr/>
        </p:nvSpPr>
        <p:spPr>
          <a:xfrm>
            <a:off x="10442331" y="2340276"/>
            <a:ext cx="693233" cy="22826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r">
              <a:defRPr sz="2300">
                <a:latin typeface="+mn-lt"/>
                <a:ea typeface="+mn-ea"/>
                <a:cs typeface="+mn-cs"/>
                <a:sym typeface="ヒラギノ角ゴ ProN W3"/>
              </a:defRPr>
            </a:lvl1pPr>
          </a:lstStyle>
          <a:p>
            <a:r>
              <a:rPr sz="1150"/>
              <a:t>主成分２</a:t>
            </a:r>
          </a:p>
        </p:txBody>
      </p:sp>
      <p:sp>
        <p:nvSpPr>
          <p:cNvPr id="810" name="主成分３"/>
          <p:cNvSpPr txBox="1"/>
          <p:nvPr/>
        </p:nvSpPr>
        <p:spPr>
          <a:xfrm>
            <a:off x="11135813" y="2340276"/>
            <a:ext cx="752365" cy="22826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r">
              <a:defRPr sz="2300">
                <a:latin typeface="+mn-lt"/>
                <a:ea typeface="+mn-ea"/>
                <a:cs typeface="+mn-cs"/>
                <a:sym typeface="ヒラギノ角ゴ ProN W3"/>
              </a:defRPr>
            </a:lvl1pPr>
          </a:lstStyle>
          <a:p>
            <a:r>
              <a:rPr sz="1150"/>
              <a:t>主成分３</a:t>
            </a:r>
          </a:p>
        </p:txBody>
      </p:sp>
      <p:sp>
        <p:nvSpPr>
          <p:cNvPr id="811" name="楕円"/>
          <p:cNvSpPr/>
          <p:nvPr/>
        </p:nvSpPr>
        <p:spPr>
          <a:xfrm>
            <a:off x="6981487" y="2652724"/>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12" name="楕円"/>
          <p:cNvSpPr/>
          <p:nvPr/>
        </p:nvSpPr>
        <p:spPr>
          <a:xfrm>
            <a:off x="7630031" y="2652724"/>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13" name="楕円"/>
          <p:cNvSpPr/>
          <p:nvPr/>
        </p:nvSpPr>
        <p:spPr>
          <a:xfrm>
            <a:off x="6983107" y="2957400"/>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14" name="楕円"/>
          <p:cNvSpPr/>
          <p:nvPr/>
        </p:nvSpPr>
        <p:spPr>
          <a:xfrm>
            <a:off x="7631651" y="2957400"/>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15" name="楕円"/>
          <p:cNvSpPr/>
          <p:nvPr/>
        </p:nvSpPr>
        <p:spPr>
          <a:xfrm>
            <a:off x="6988733" y="3262076"/>
            <a:ext cx="524975" cy="200025"/>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16" name="楕円"/>
          <p:cNvSpPr/>
          <p:nvPr/>
        </p:nvSpPr>
        <p:spPr>
          <a:xfrm>
            <a:off x="7637277" y="3262076"/>
            <a:ext cx="524975" cy="200025"/>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17" name="楕円"/>
          <p:cNvSpPr/>
          <p:nvPr/>
        </p:nvSpPr>
        <p:spPr>
          <a:xfrm>
            <a:off x="6990353" y="3566752"/>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18" name="楕円"/>
          <p:cNvSpPr/>
          <p:nvPr/>
        </p:nvSpPr>
        <p:spPr>
          <a:xfrm>
            <a:off x="7638897" y="3566752"/>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19" name="楕円"/>
          <p:cNvSpPr/>
          <p:nvPr/>
        </p:nvSpPr>
        <p:spPr>
          <a:xfrm>
            <a:off x="6967851" y="3871428"/>
            <a:ext cx="524976"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20" name="楕円"/>
          <p:cNvSpPr/>
          <p:nvPr/>
        </p:nvSpPr>
        <p:spPr>
          <a:xfrm>
            <a:off x="7616396" y="3871428"/>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21" name="楕円"/>
          <p:cNvSpPr/>
          <p:nvPr/>
        </p:nvSpPr>
        <p:spPr>
          <a:xfrm>
            <a:off x="6969471" y="4176105"/>
            <a:ext cx="524976"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22" name="楕円"/>
          <p:cNvSpPr/>
          <p:nvPr/>
        </p:nvSpPr>
        <p:spPr>
          <a:xfrm>
            <a:off x="7618016" y="4176105"/>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23" name="楕円"/>
          <p:cNvSpPr/>
          <p:nvPr/>
        </p:nvSpPr>
        <p:spPr>
          <a:xfrm>
            <a:off x="6963846" y="4480781"/>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24" name="楕円"/>
          <p:cNvSpPr/>
          <p:nvPr/>
        </p:nvSpPr>
        <p:spPr>
          <a:xfrm>
            <a:off x="7612390" y="4480781"/>
            <a:ext cx="524976"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25" name="楕円"/>
          <p:cNvSpPr/>
          <p:nvPr/>
        </p:nvSpPr>
        <p:spPr>
          <a:xfrm>
            <a:off x="6965466" y="4785457"/>
            <a:ext cx="524975" cy="200025"/>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26" name="楕円"/>
          <p:cNvSpPr/>
          <p:nvPr/>
        </p:nvSpPr>
        <p:spPr>
          <a:xfrm>
            <a:off x="7614010" y="4785457"/>
            <a:ext cx="524976" cy="200025"/>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27" name="楕円"/>
          <p:cNvSpPr/>
          <p:nvPr/>
        </p:nvSpPr>
        <p:spPr>
          <a:xfrm>
            <a:off x="6971092" y="5064733"/>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28" name="楕円"/>
          <p:cNvSpPr/>
          <p:nvPr/>
        </p:nvSpPr>
        <p:spPr>
          <a:xfrm>
            <a:off x="7619636" y="5064733"/>
            <a:ext cx="524976"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29" name="楕円"/>
          <p:cNvSpPr/>
          <p:nvPr/>
        </p:nvSpPr>
        <p:spPr>
          <a:xfrm>
            <a:off x="6972712" y="5369410"/>
            <a:ext cx="524976"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30" name="楕円"/>
          <p:cNvSpPr/>
          <p:nvPr/>
        </p:nvSpPr>
        <p:spPr>
          <a:xfrm>
            <a:off x="7621257" y="5369410"/>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31" name="楕円"/>
          <p:cNvSpPr/>
          <p:nvPr/>
        </p:nvSpPr>
        <p:spPr>
          <a:xfrm>
            <a:off x="6983964" y="5674086"/>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32" name="楕円"/>
          <p:cNvSpPr/>
          <p:nvPr/>
        </p:nvSpPr>
        <p:spPr>
          <a:xfrm>
            <a:off x="7632508" y="5674086"/>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33" name="楕円"/>
          <p:cNvSpPr/>
          <p:nvPr/>
        </p:nvSpPr>
        <p:spPr>
          <a:xfrm>
            <a:off x="9921408" y="2665424"/>
            <a:ext cx="524975" cy="200025"/>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34" name="楕円"/>
          <p:cNvSpPr/>
          <p:nvPr/>
        </p:nvSpPr>
        <p:spPr>
          <a:xfrm>
            <a:off x="10614402" y="2665424"/>
            <a:ext cx="524975" cy="200025"/>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35" name="楕円"/>
          <p:cNvSpPr/>
          <p:nvPr/>
        </p:nvSpPr>
        <p:spPr>
          <a:xfrm>
            <a:off x="9921408" y="2967560"/>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36" name="楕円"/>
          <p:cNvSpPr/>
          <p:nvPr/>
        </p:nvSpPr>
        <p:spPr>
          <a:xfrm>
            <a:off x="10614402" y="2967560"/>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37" name="楕円"/>
          <p:cNvSpPr/>
          <p:nvPr/>
        </p:nvSpPr>
        <p:spPr>
          <a:xfrm>
            <a:off x="9921408" y="3269696"/>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38" name="楕円"/>
          <p:cNvSpPr/>
          <p:nvPr/>
        </p:nvSpPr>
        <p:spPr>
          <a:xfrm>
            <a:off x="10614402" y="3269696"/>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39" name="楕円"/>
          <p:cNvSpPr/>
          <p:nvPr/>
        </p:nvSpPr>
        <p:spPr>
          <a:xfrm>
            <a:off x="9921408" y="3571832"/>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40" name="楕円"/>
          <p:cNvSpPr/>
          <p:nvPr/>
        </p:nvSpPr>
        <p:spPr>
          <a:xfrm>
            <a:off x="10614402" y="3571832"/>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41" name="楕円"/>
          <p:cNvSpPr/>
          <p:nvPr/>
        </p:nvSpPr>
        <p:spPr>
          <a:xfrm>
            <a:off x="9921408" y="3873969"/>
            <a:ext cx="524975" cy="200025"/>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42" name="楕円"/>
          <p:cNvSpPr/>
          <p:nvPr/>
        </p:nvSpPr>
        <p:spPr>
          <a:xfrm>
            <a:off x="10614402" y="3873969"/>
            <a:ext cx="524975" cy="200025"/>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43" name="楕円"/>
          <p:cNvSpPr/>
          <p:nvPr/>
        </p:nvSpPr>
        <p:spPr>
          <a:xfrm>
            <a:off x="9921408" y="4176105"/>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44" name="楕円"/>
          <p:cNvSpPr/>
          <p:nvPr/>
        </p:nvSpPr>
        <p:spPr>
          <a:xfrm>
            <a:off x="10614402" y="4176105"/>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45" name="楕円"/>
          <p:cNvSpPr/>
          <p:nvPr/>
        </p:nvSpPr>
        <p:spPr>
          <a:xfrm>
            <a:off x="9921408" y="4478241"/>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46" name="楕円"/>
          <p:cNvSpPr/>
          <p:nvPr/>
        </p:nvSpPr>
        <p:spPr>
          <a:xfrm>
            <a:off x="10614402" y="4478241"/>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47" name="楕円"/>
          <p:cNvSpPr/>
          <p:nvPr/>
        </p:nvSpPr>
        <p:spPr>
          <a:xfrm>
            <a:off x="9921408" y="4780377"/>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48" name="楕円"/>
          <p:cNvSpPr/>
          <p:nvPr/>
        </p:nvSpPr>
        <p:spPr>
          <a:xfrm>
            <a:off x="10614402" y="4780377"/>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49" name="楕円"/>
          <p:cNvSpPr/>
          <p:nvPr/>
        </p:nvSpPr>
        <p:spPr>
          <a:xfrm>
            <a:off x="9921408" y="5082514"/>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50" name="楕円"/>
          <p:cNvSpPr/>
          <p:nvPr/>
        </p:nvSpPr>
        <p:spPr>
          <a:xfrm>
            <a:off x="10614402" y="5082514"/>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51" name="楕円"/>
          <p:cNvSpPr/>
          <p:nvPr/>
        </p:nvSpPr>
        <p:spPr>
          <a:xfrm>
            <a:off x="9921408" y="5384650"/>
            <a:ext cx="524975" cy="200025"/>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52" name="楕円"/>
          <p:cNvSpPr/>
          <p:nvPr/>
        </p:nvSpPr>
        <p:spPr>
          <a:xfrm>
            <a:off x="10614402" y="5384650"/>
            <a:ext cx="524975" cy="200025"/>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53" name="楕円"/>
          <p:cNvSpPr/>
          <p:nvPr/>
        </p:nvSpPr>
        <p:spPr>
          <a:xfrm>
            <a:off x="9921408" y="5686786"/>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54" name="楕円"/>
          <p:cNvSpPr/>
          <p:nvPr/>
        </p:nvSpPr>
        <p:spPr>
          <a:xfrm>
            <a:off x="10614402" y="5686786"/>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55" name="楕円"/>
          <p:cNvSpPr/>
          <p:nvPr/>
        </p:nvSpPr>
        <p:spPr>
          <a:xfrm>
            <a:off x="11396335" y="2665424"/>
            <a:ext cx="524976" cy="200025"/>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56" name="楕円"/>
          <p:cNvSpPr/>
          <p:nvPr/>
        </p:nvSpPr>
        <p:spPr>
          <a:xfrm>
            <a:off x="11396335" y="2967560"/>
            <a:ext cx="524976"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57" name="楕円"/>
          <p:cNvSpPr/>
          <p:nvPr/>
        </p:nvSpPr>
        <p:spPr>
          <a:xfrm>
            <a:off x="11396335" y="3269696"/>
            <a:ext cx="524976"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58" name="楕円"/>
          <p:cNvSpPr/>
          <p:nvPr/>
        </p:nvSpPr>
        <p:spPr>
          <a:xfrm>
            <a:off x="11396335" y="3571832"/>
            <a:ext cx="524976"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59" name="楕円"/>
          <p:cNvSpPr/>
          <p:nvPr/>
        </p:nvSpPr>
        <p:spPr>
          <a:xfrm>
            <a:off x="11396335" y="3873969"/>
            <a:ext cx="524976" cy="200025"/>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60" name="楕円"/>
          <p:cNvSpPr/>
          <p:nvPr/>
        </p:nvSpPr>
        <p:spPr>
          <a:xfrm>
            <a:off x="11396335" y="4176105"/>
            <a:ext cx="524976"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61" name="楕円"/>
          <p:cNvSpPr/>
          <p:nvPr/>
        </p:nvSpPr>
        <p:spPr>
          <a:xfrm>
            <a:off x="11396335" y="4478241"/>
            <a:ext cx="524976"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62" name="楕円"/>
          <p:cNvSpPr/>
          <p:nvPr/>
        </p:nvSpPr>
        <p:spPr>
          <a:xfrm>
            <a:off x="11396335" y="4780378"/>
            <a:ext cx="524976" cy="200025"/>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63" name="楕円"/>
          <p:cNvSpPr/>
          <p:nvPr/>
        </p:nvSpPr>
        <p:spPr>
          <a:xfrm>
            <a:off x="11396335" y="5082514"/>
            <a:ext cx="524976"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64" name="楕円"/>
          <p:cNvSpPr/>
          <p:nvPr/>
        </p:nvSpPr>
        <p:spPr>
          <a:xfrm>
            <a:off x="11396335" y="5384650"/>
            <a:ext cx="524976" cy="200025"/>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65" name="楕円"/>
          <p:cNvSpPr/>
          <p:nvPr/>
        </p:nvSpPr>
        <p:spPr>
          <a:xfrm>
            <a:off x="11396335" y="5686786"/>
            <a:ext cx="524976"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66" name="2つや3つの特徴量に減らすことが出来る"/>
          <p:cNvSpPr txBox="1"/>
          <p:nvPr/>
        </p:nvSpPr>
        <p:spPr>
          <a:xfrm>
            <a:off x="6758246" y="6240011"/>
            <a:ext cx="4812215"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sz="2050"/>
              <a:t>2つや3つの特徴量に減らすことが出来る</a:t>
            </a:r>
          </a:p>
        </p:txBody>
      </p:sp>
      <p:sp>
        <p:nvSpPr>
          <p:cNvPr id="2" name="最大のメリットは多次元なのを２次元や３次元にすることが出来るので可視化出来る。">
            <a:extLst>
              <a:ext uri="{FF2B5EF4-FFF2-40B4-BE49-F238E27FC236}">
                <a16:creationId xmlns:a16="http://schemas.microsoft.com/office/drawing/2014/main" id="{A0871DF6-081D-704D-F76B-C0CB264174F4}"/>
              </a:ext>
            </a:extLst>
          </p:cNvPr>
          <p:cNvSpPr txBox="1"/>
          <p:nvPr/>
        </p:nvSpPr>
        <p:spPr>
          <a:xfrm>
            <a:off x="1207892" y="1743380"/>
            <a:ext cx="10304103"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u="sng">
                <a:latin typeface="+mn-lt"/>
                <a:ea typeface="+mn-ea"/>
                <a:cs typeface="+mn-cs"/>
                <a:sym typeface="ヒラギノ角ゴ ProN W3"/>
              </a:defRPr>
            </a:lvl1pPr>
          </a:lstStyle>
          <a:p>
            <a:r>
              <a:rPr sz="2050" dirty="0"/>
              <a:t>最大のメリットは多次元なのを２次元や３次元にすることが出来るので可視化出来る。</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8" name="どうやって新しい特徴量を作成しているのか？"/>
          <p:cNvSpPr txBox="1"/>
          <p:nvPr/>
        </p:nvSpPr>
        <p:spPr>
          <a:xfrm>
            <a:off x="3349371" y="181632"/>
            <a:ext cx="5572038"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sz="2050" dirty="0" err="1"/>
              <a:t>どうやって新しい特徴量を作成しているのか</a:t>
            </a:r>
            <a:r>
              <a:rPr sz="2050" dirty="0"/>
              <a:t>？</a:t>
            </a:r>
          </a:p>
        </p:txBody>
      </p:sp>
      <p:sp>
        <p:nvSpPr>
          <p:cNvPr id="1000" name="ヒオウギアヤメのがく片の長さと幅"/>
          <p:cNvSpPr txBox="1"/>
          <p:nvPr/>
        </p:nvSpPr>
        <p:spPr>
          <a:xfrm>
            <a:off x="1549732" y="5876074"/>
            <a:ext cx="8755602" cy="6822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t>甘さと色合いの</a:t>
            </a:r>
            <a:r>
              <a:rPr lang="en-US" altLang="ja-JP" sz="2050" dirty="0"/>
              <a:t>2</a:t>
            </a:r>
            <a:r>
              <a:rPr lang="ja-JP" altLang="en-US" sz="2050" dirty="0"/>
              <a:t>つの特徴量から新たな</a:t>
            </a:r>
            <a:r>
              <a:rPr lang="en-US" altLang="ja-JP" sz="2050" dirty="0"/>
              <a:t>1</a:t>
            </a:r>
            <a:r>
              <a:rPr lang="ja-JP" altLang="en-US" sz="2050" dirty="0"/>
              <a:t>つの特徴量を作ることを考えます</a:t>
            </a:r>
            <a:endParaRPr lang="en-US" altLang="ja-JP" sz="2050" dirty="0"/>
          </a:p>
          <a:p>
            <a:r>
              <a:rPr lang="ja-JP" altLang="en-US" sz="2050" dirty="0"/>
              <a:t>甘さと色合いに着目して散布図を作ります</a:t>
            </a:r>
            <a:endParaRPr lang="en-US" altLang="ja-JP" sz="2050" dirty="0"/>
          </a:p>
        </p:txBody>
      </p:sp>
      <p:pic>
        <p:nvPicPr>
          <p:cNvPr id="3" name="図 2">
            <a:extLst>
              <a:ext uri="{FF2B5EF4-FFF2-40B4-BE49-F238E27FC236}">
                <a16:creationId xmlns:a16="http://schemas.microsoft.com/office/drawing/2014/main" id="{094ACCC9-0849-4C32-90E0-62A0FC77C92A}"/>
              </a:ext>
            </a:extLst>
          </p:cNvPr>
          <p:cNvPicPr>
            <a:picLocks noChangeAspect="1"/>
          </p:cNvPicPr>
          <p:nvPr/>
        </p:nvPicPr>
        <p:blipFill>
          <a:blip r:embed="rId2"/>
          <a:stretch>
            <a:fillRect/>
          </a:stretch>
        </p:blipFill>
        <p:spPr>
          <a:xfrm>
            <a:off x="283576" y="1131725"/>
            <a:ext cx="4448796" cy="4296375"/>
          </a:xfrm>
          <a:prstGeom prst="rect">
            <a:avLst/>
          </a:prstGeom>
        </p:spPr>
      </p:pic>
      <p:pic>
        <p:nvPicPr>
          <p:cNvPr id="6" name="図 5">
            <a:extLst>
              <a:ext uri="{FF2B5EF4-FFF2-40B4-BE49-F238E27FC236}">
                <a16:creationId xmlns:a16="http://schemas.microsoft.com/office/drawing/2014/main" id="{F4BB1533-BF9F-420A-A115-8A585619E7DD}"/>
              </a:ext>
            </a:extLst>
          </p:cNvPr>
          <p:cNvPicPr>
            <a:picLocks noChangeAspect="1"/>
          </p:cNvPicPr>
          <p:nvPr/>
        </p:nvPicPr>
        <p:blipFill>
          <a:blip r:embed="rId3"/>
          <a:stretch>
            <a:fillRect/>
          </a:stretch>
        </p:blipFill>
        <p:spPr>
          <a:xfrm>
            <a:off x="6231152" y="1396629"/>
            <a:ext cx="5572038" cy="3631215"/>
          </a:xfrm>
          <a:prstGeom prst="rect">
            <a:avLst/>
          </a:prstGeom>
        </p:spPr>
      </p:pic>
      <p:sp>
        <p:nvSpPr>
          <p:cNvPr id="7" name="矢印: 右 6">
            <a:extLst>
              <a:ext uri="{FF2B5EF4-FFF2-40B4-BE49-F238E27FC236}">
                <a16:creationId xmlns:a16="http://schemas.microsoft.com/office/drawing/2014/main" id="{46DB468D-EF53-4F70-80AF-A1FDA380B0AC}"/>
              </a:ext>
            </a:extLst>
          </p:cNvPr>
          <p:cNvSpPr/>
          <p:nvPr/>
        </p:nvSpPr>
        <p:spPr>
          <a:xfrm>
            <a:off x="5118653" y="3041374"/>
            <a:ext cx="506896" cy="387626"/>
          </a:xfrm>
          <a:prstGeom prst="rightArrow">
            <a:avLst>
              <a:gd name="adj1" fmla="val 50000"/>
              <a:gd name="adj2" fmla="val 679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どうやって新しい特徴量を作成しているのか？">
            <a:extLst>
              <a:ext uri="{FF2B5EF4-FFF2-40B4-BE49-F238E27FC236}">
                <a16:creationId xmlns:a16="http://schemas.microsoft.com/office/drawing/2014/main" id="{E9201A4F-05EF-4481-BCF3-3BA1FFE37684}"/>
              </a:ext>
            </a:extLst>
          </p:cNvPr>
          <p:cNvSpPr txBox="1"/>
          <p:nvPr/>
        </p:nvSpPr>
        <p:spPr>
          <a:xfrm>
            <a:off x="8735813" y="5094604"/>
            <a:ext cx="839974"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t>色合い</a:t>
            </a:r>
            <a:endParaRPr sz="2050" dirty="0"/>
          </a:p>
        </p:txBody>
      </p:sp>
      <p:sp>
        <p:nvSpPr>
          <p:cNvPr id="13" name="どうやって新しい特徴量を作成しているのか？">
            <a:extLst>
              <a:ext uri="{FF2B5EF4-FFF2-40B4-BE49-F238E27FC236}">
                <a16:creationId xmlns:a16="http://schemas.microsoft.com/office/drawing/2014/main" id="{69B803F7-9CE6-40AD-9FEA-C4C7852D26C3}"/>
              </a:ext>
            </a:extLst>
          </p:cNvPr>
          <p:cNvSpPr txBox="1"/>
          <p:nvPr/>
        </p:nvSpPr>
        <p:spPr>
          <a:xfrm rot="16200000">
            <a:off x="5759228" y="3066635"/>
            <a:ext cx="577081"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t>甘さ</a:t>
            </a:r>
            <a:endParaRPr sz="2050" dirty="0"/>
          </a:p>
        </p:txBody>
      </p:sp>
      <p:sp>
        <p:nvSpPr>
          <p:cNvPr id="8" name="正方形/長方形 7">
            <a:extLst>
              <a:ext uri="{FF2B5EF4-FFF2-40B4-BE49-F238E27FC236}">
                <a16:creationId xmlns:a16="http://schemas.microsoft.com/office/drawing/2014/main" id="{6F2F0B67-B54C-4D65-AA66-9CBC185CB544}"/>
              </a:ext>
            </a:extLst>
          </p:cNvPr>
          <p:cNvSpPr/>
          <p:nvPr/>
        </p:nvSpPr>
        <p:spPr>
          <a:xfrm>
            <a:off x="3200226" y="1406567"/>
            <a:ext cx="656157" cy="3767550"/>
          </a:xfrm>
          <a:prstGeom prst="rect">
            <a:avLst/>
          </a:prstGeom>
          <a:solidFill>
            <a:srgbClr val="FFFFFF">
              <a:alpha val="63922"/>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E0770AD0-5A8E-4432-A30E-7706EAD2B6BA}"/>
              </a:ext>
            </a:extLst>
          </p:cNvPr>
          <p:cNvSpPr txBox="1"/>
          <p:nvPr/>
        </p:nvSpPr>
        <p:spPr>
          <a:xfrm>
            <a:off x="11008727" y="1792429"/>
            <a:ext cx="544371" cy="246221"/>
          </a:xfrm>
          <a:prstGeom prst="rect">
            <a:avLst/>
          </a:prstGeom>
          <a:noFill/>
        </p:spPr>
        <p:txBody>
          <a:bodyPr wrap="square" rtlCol="0">
            <a:spAutoFit/>
          </a:bodyPr>
          <a:lstStyle/>
          <a:p>
            <a:r>
              <a:rPr kumimoji="1" lang="en-US" altLang="ja-JP" sz="1000" dirty="0"/>
              <a:t>(10,9)</a:t>
            </a:r>
            <a:endParaRPr kumimoji="1" lang="ja-JP" altLang="en-US" sz="1000" dirty="0"/>
          </a:p>
        </p:txBody>
      </p:sp>
      <p:sp>
        <p:nvSpPr>
          <p:cNvPr id="16" name="テキスト ボックス 15">
            <a:extLst>
              <a:ext uri="{FF2B5EF4-FFF2-40B4-BE49-F238E27FC236}">
                <a16:creationId xmlns:a16="http://schemas.microsoft.com/office/drawing/2014/main" id="{8A067EE5-DA0C-45C7-B1C7-B618832AB1A4}"/>
              </a:ext>
            </a:extLst>
          </p:cNvPr>
          <p:cNvSpPr txBox="1"/>
          <p:nvPr/>
        </p:nvSpPr>
        <p:spPr>
          <a:xfrm>
            <a:off x="10033148" y="2701311"/>
            <a:ext cx="544371" cy="246221"/>
          </a:xfrm>
          <a:prstGeom prst="rect">
            <a:avLst/>
          </a:prstGeom>
          <a:noFill/>
        </p:spPr>
        <p:txBody>
          <a:bodyPr wrap="square" rtlCol="0">
            <a:spAutoFit/>
          </a:bodyPr>
          <a:lstStyle/>
          <a:p>
            <a:r>
              <a:rPr kumimoji="1" lang="en-US" altLang="ja-JP" sz="1000" dirty="0"/>
              <a:t>(8,6)</a:t>
            </a:r>
            <a:endParaRPr kumimoji="1" lang="ja-JP" altLang="en-US" sz="1000" dirty="0"/>
          </a:p>
        </p:txBody>
      </p:sp>
      <p:sp>
        <p:nvSpPr>
          <p:cNvPr id="17" name="テキスト ボックス 16">
            <a:extLst>
              <a:ext uri="{FF2B5EF4-FFF2-40B4-BE49-F238E27FC236}">
                <a16:creationId xmlns:a16="http://schemas.microsoft.com/office/drawing/2014/main" id="{16260D4A-8969-4C41-AFB6-EF79A8B27484}"/>
              </a:ext>
            </a:extLst>
          </p:cNvPr>
          <p:cNvSpPr txBox="1"/>
          <p:nvPr/>
        </p:nvSpPr>
        <p:spPr>
          <a:xfrm>
            <a:off x="10577519" y="3968503"/>
            <a:ext cx="544371" cy="246221"/>
          </a:xfrm>
          <a:prstGeom prst="rect">
            <a:avLst/>
          </a:prstGeom>
          <a:noFill/>
        </p:spPr>
        <p:txBody>
          <a:bodyPr wrap="square" rtlCol="0">
            <a:spAutoFit/>
          </a:bodyPr>
          <a:lstStyle/>
          <a:p>
            <a:r>
              <a:rPr kumimoji="1" lang="en-US" altLang="ja-JP" sz="1000" dirty="0"/>
              <a:t>(9,2)</a:t>
            </a:r>
            <a:endParaRPr kumimoji="1" lang="ja-JP" altLang="en-US" sz="1000" dirty="0"/>
          </a:p>
        </p:txBody>
      </p:sp>
      <p:sp>
        <p:nvSpPr>
          <p:cNvPr id="18" name="テキスト ボックス 17">
            <a:extLst>
              <a:ext uri="{FF2B5EF4-FFF2-40B4-BE49-F238E27FC236}">
                <a16:creationId xmlns:a16="http://schemas.microsoft.com/office/drawing/2014/main" id="{EDE10CC0-11CE-4931-8A0E-9A5CB049E33E}"/>
              </a:ext>
            </a:extLst>
          </p:cNvPr>
          <p:cNvSpPr txBox="1"/>
          <p:nvPr/>
        </p:nvSpPr>
        <p:spPr>
          <a:xfrm>
            <a:off x="8921408" y="4264790"/>
            <a:ext cx="544371" cy="246221"/>
          </a:xfrm>
          <a:prstGeom prst="rect">
            <a:avLst/>
          </a:prstGeom>
          <a:noFill/>
        </p:spPr>
        <p:txBody>
          <a:bodyPr wrap="square" rtlCol="0">
            <a:spAutoFit/>
          </a:bodyPr>
          <a:lstStyle/>
          <a:p>
            <a:r>
              <a:rPr kumimoji="1" lang="en-US" altLang="ja-JP" sz="1000" dirty="0"/>
              <a:t>(6,1)</a:t>
            </a:r>
            <a:endParaRPr kumimoji="1" lang="ja-JP" altLang="en-US" sz="1000" dirty="0"/>
          </a:p>
        </p:txBody>
      </p:sp>
      <p:sp>
        <p:nvSpPr>
          <p:cNvPr id="19" name="テキスト ボックス 18">
            <a:extLst>
              <a:ext uri="{FF2B5EF4-FFF2-40B4-BE49-F238E27FC236}">
                <a16:creationId xmlns:a16="http://schemas.microsoft.com/office/drawing/2014/main" id="{10576065-14FE-435E-AEC6-EB8C57D38E69}"/>
              </a:ext>
            </a:extLst>
          </p:cNvPr>
          <p:cNvSpPr txBox="1"/>
          <p:nvPr/>
        </p:nvSpPr>
        <p:spPr>
          <a:xfrm>
            <a:off x="9303601" y="3501736"/>
            <a:ext cx="544371" cy="246221"/>
          </a:xfrm>
          <a:prstGeom prst="rect">
            <a:avLst/>
          </a:prstGeom>
          <a:noFill/>
        </p:spPr>
        <p:txBody>
          <a:bodyPr wrap="square" rtlCol="0">
            <a:spAutoFit/>
          </a:bodyPr>
          <a:lstStyle/>
          <a:p>
            <a:r>
              <a:rPr kumimoji="1" lang="en-US" altLang="ja-JP" sz="1000" dirty="0"/>
              <a:t>(7,4)</a:t>
            </a:r>
            <a:endParaRPr kumimoji="1" lang="ja-JP" altLang="en-US" sz="1000" dirty="0"/>
          </a:p>
        </p:txBody>
      </p:sp>
      <p:sp>
        <p:nvSpPr>
          <p:cNvPr id="20" name="テキスト ボックス 19">
            <a:extLst>
              <a:ext uri="{FF2B5EF4-FFF2-40B4-BE49-F238E27FC236}">
                <a16:creationId xmlns:a16="http://schemas.microsoft.com/office/drawing/2014/main" id="{F6A18518-2FBB-4F66-8554-6E98D1CDACD3}"/>
              </a:ext>
            </a:extLst>
          </p:cNvPr>
          <p:cNvSpPr txBox="1"/>
          <p:nvPr/>
        </p:nvSpPr>
        <p:spPr>
          <a:xfrm>
            <a:off x="8649223" y="2455090"/>
            <a:ext cx="544371" cy="246221"/>
          </a:xfrm>
          <a:prstGeom prst="rect">
            <a:avLst/>
          </a:prstGeom>
          <a:noFill/>
        </p:spPr>
        <p:txBody>
          <a:bodyPr wrap="square" rtlCol="0">
            <a:spAutoFit/>
          </a:bodyPr>
          <a:lstStyle/>
          <a:p>
            <a:r>
              <a:rPr kumimoji="1" lang="en-US" altLang="ja-JP" sz="1000" dirty="0"/>
              <a:t>(5,7)</a:t>
            </a:r>
            <a:endParaRPr kumimoji="1" lang="ja-JP" altLang="en-US" sz="1000" dirty="0"/>
          </a:p>
        </p:txBody>
      </p:sp>
    </p:spTree>
    <p:extLst>
      <p:ext uri="{BB962C8B-B14F-4D97-AF65-F5344CB8AC3E}">
        <p14:creationId xmlns:p14="http://schemas.microsoft.com/office/powerpoint/2010/main" val="148098533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8" name="どうやって新しい特徴量を作成しているのか？"/>
          <p:cNvSpPr txBox="1"/>
          <p:nvPr/>
        </p:nvSpPr>
        <p:spPr>
          <a:xfrm>
            <a:off x="3349371" y="181632"/>
            <a:ext cx="5572038"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sz="2050" dirty="0" err="1"/>
              <a:t>どうやって新しい特徴量を作成しているのか</a:t>
            </a:r>
            <a:r>
              <a:rPr sz="2050" dirty="0"/>
              <a:t>？</a:t>
            </a:r>
          </a:p>
        </p:txBody>
      </p:sp>
      <p:pic>
        <p:nvPicPr>
          <p:cNvPr id="6" name="図 5">
            <a:extLst>
              <a:ext uri="{FF2B5EF4-FFF2-40B4-BE49-F238E27FC236}">
                <a16:creationId xmlns:a16="http://schemas.microsoft.com/office/drawing/2014/main" id="{F4BB1533-BF9F-420A-A115-8A585619E7DD}"/>
              </a:ext>
            </a:extLst>
          </p:cNvPr>
          <p:cNvPicPr>
            <a:picLocks noChangeAspect="1"/>
          </p:cNvPicPr>
          <p:nvPr/>
        </p:nvPicPr>
        <p:blipFill>
          <a:blip r:embed="rId2"/>
          <a:stretch>
            <a:fillRect/>
          </a:stretch>
        </p:blipFill>
        <p:spPr>
          <a:xfrm>
            <a:off x="2488935" y="971353"/>
            <a:ext cx="6877196" cy="4481767"/>
          </a:xfrm>
          <a:prstGeom prst="rect">
            <a:avLst/>
          </a:prstGeom>
        </p:spPr>
      </p:pic>
      <p:sp>
        <p:nvSpPr>
          <p:cNvPr id="12" name="どうやって新しい特徴量を作成しているのか？">
            <a:extLst>
              <a:ext uri="{FF2B5EF4-FFF2-40B4-BE49-F238E27FC236}">
                <a16:creationId xmlns:a16="http://schemas.microsoft.com/office/drawing/2014/main" id="{E9201A4F-05EF-4481-BCF3-3BA1FFE37684}"/>
              </a:ext>
            </a:extLst>
          </p:cNvPr>
          <p:cNvSpPr txBox="1"/>
          <p:nvPr/>
        </p:nvSpPr>
        <p:spPr>
          <a:xfrm>
            <a:off x="9406438" y="5087304"/>
            <a:ext cx="839974"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t>色合い</a:t>
            </a:r>
            <a:endParaRPr sz="2050" dirty="0"/>
          </a:p>
        </p:txBody>
      </p:sp>
      <p:sp>
        <p:nvSpPr>
          <p:cNvPr id="13" name="どうやって新しい特徴量を作成しているのか？">
            <a:extLst>
              <a:ext uri="{FF2B5EF4-FFF2-40B4-BE49-F238E27FC236}">
                <a16:creationId xmlns:a16="http://schemas.microsoft.com/office/drawing/2014/main" id="{69B803F7-9CE6-40AD-9FEA-C4C7852D26C3}"/>
              </a:ext>
            </a:extLst>
          </p:cNvPr>
          <p:cNvSpPr txBox="1"/>
          <p:nvPr/>
        </p:nvSpPr>
        <p:spPr>
          <a:xfrm>
            <a:off x="2248788" y="787969"/>
            <a:ext cx="577081"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t>甘さ</a:t>
            </a:r>
            <a:endParaRPr sz="2050" dirty="0"/>
          </a:p>
        </p:txBody>
      </p:sp>
      <p:sp>
        <p:nvSpPr>
          <p:cNvPr id="11" name="線">
            <a:extLst>
              <a:ext uri="{FF2B5EF4-FFF2-40B4-BE49-F238E27FC236}">
                <a16:creationId xmlns:a16="http://schemas.microsoft.com/office/drawing/2014/main" id="{31DE3039-127B-4C48-8014-F9FAEFB203D7}"/>
              </a:ext>
            </a:extLst>
          </p:cNvPr>
          <p:cNvSpPr/>
          <p:nvPr/>
        </p:nvSpPr>
        <p:spPr>
          <a:xfrm flipV="1">
            <a:off x="2785562" y="1749286"/>
            <a:ext cx="6467767" cy="3521402"/>
          </a:xfrm>
          <a:prstGeom prst="line">
            <a:avLst/>
          </a:prstGeom>
          <a:ln w="50800">
            <a:solidFill>
              <a:srgbClr val="0433FF"/>
            </a:solidFill>
            <a:miter lim="400000"/>
          </a:ln>
        </p:spPr>
        <p:txBody>
          <a:bodyPr lIns="25400" tIns="25400" rIns="25400" bIns="25400" anchor="ctr"/>
          <a:lstStyle/>
          <a:p>
            <a:endParaRPr sz="900"/>
          </a:p>
        </p:txBody>
      </p:sp>
      <p:sp>
        <p:nvSpPr>
          <p:cNvPr id="14" name="原点を通る新しい軸を作成する">
            <a:extLst>
              <a:ext uri="{FF2B5EF4-FFF2-40B4-BE49-F238E27FC236}">
                <a16:creationId xmlns:a16="http://schemas.microsoft.com/office/drawing/2014/main" id="{063A4BAA-816E-4A59-8294-6BF3E845B990}"/>
              </a:ext>
            </a:extLst>
          </p:cNvPr>
          <p:cNvSpPr txBox="1"/>
          <p:nvPr/>
        </p:nvSpPr>
        <p:spPr>
          <a:xfrm>
            <a:off x="3309981" y="6209163"/>
            <a:ext cx="5572038"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a:defRPr sz="4100">
                <a:latin typeface="+mn-lt"/>
                <a:ea typeface="+mn-ea"/>
                <a:cs typeface="+mn-cs"/>
                <a:sym typeface="ヒラギノ角ゴ ProN W3"/>
              </a:defRPr>
            </a:pPr>
            <a:r>
              <a:rPr sz="2050" dirty="0" err="1"/>
              <a:t>原点を通る新しい軸を作成する</a:t>
            </a:r>
            <a:r>
              <a:rPr lang="ja-JP" altLang="en-US" sz="2050" dirty="0"/>
              <a:t>（とりあえず）</a:t>
            </a:r>
            <a:endParaRPr sz="2050" dirty="0"/>
          </a:p>
        </p:txBody>
      </p:sp>
      <p:sp>
        <p:nvSpPr>
          <p:cNvPr id="15" name="テキスト ボックス 14">
            <a:extLst>
              <a:ext uri="{FF2B5EF4-FFF2-40B4-BE49-F238E27FC236}">
                <a16:creationId xmlns:a16="http://schemas.microsoft.com/office/drawing/2014/main" id="{89578ADB-44D1-4FEB-AC2D-2FEE06796046}"/>
              </a:ext>
            </a:extLst>
          </p:cNvPr>
          <p:cNvSpPr txBox="1"/>
          <p:nvPr/>
        </p:nvSpPr>
        <p:spPr>
          <a:xfrm>
            <a:off x="8494127" y="1514133"/>
            <a:ext cx="544371" cy="246221"/>
          </a:xfrm>
          <a:prstGeom prst="rect">
            <a:avLst/>
          </a:prstGeom>
          <a:noFill/>
        </p:spPr>
        <p:txBody>
          <a:bodyPr wrap="square" rtlCol="0">
            <a:spAutoFit/>
          </a:bodyPr>
          <a:lstStyle/>
          <a:p>
            <a:r>
              <a:rPr kumimoji="1" lang="en-US" altLang="ja-JP" sz="1000" dirty="0"/>
              <a:t>(10,9)</a:t>
            </a:r>
            <a:endParaRPr kumimoji="1" lang="ja-JP" altLang="en-US" sz="1000" dirty="0"/>
          </a:p>
        </p:txBody>
      </p:sp>
      <p:sp>
        <p:nvSpPr>
          <p:cNvPr id="16" name="テキスト ボックス 15">
            <a:extLst>
              <a:ext uri="{FF2B5EF4-FFF2-40B4-BE49-F238E27FC236}">
                <a16:creationId xmlns:a16="http://schemas.microsoft.com/office/drawing/2014/main" id="{C87A5100-C69C-4E95-8E0E-398C78B81A42}"/>
              </a:ext>
            </a:extLst>
          </p:cNvPr>
          <p:cNvSpPr txBox="1"/>
          <p:nvPr/>
        </p:nvSpPr>
        <p:spPr>
          <a:xfrm>
            <a:off x="7502818" y="2867751"/>
            <a:ext cx="544371" cy="246221"/>
          </a:xfrm>
          <a:prstGeom prst="rect">
            <a:avLst/>
          </a:prstGeom>
          <a:noFill/>
        </p:spPr>
        <p:txBody>
          <a:bodyPr wrap="square" rtlCol="0">
            <a:spAutoFit/>
          </a:bodyPr>
          <a:lstStyle/>
          <a:p>
            <a:r>
              <a:rPr kumimoji="1" lang="en-US" altLang="ja-JP" sz="1000" dirty="0"/>
              <a:t>(8,6)</a:t>
            </a:r>
            <a:endParaRPr kumimoji="1" lang="ja-JP" altLang="en-US" sz="1000" dirty="0"/>
          </a:p>
        </p:txBody>
      </p:sp>
      <p:sp>
        <p:nvSpPr>
          <p:cNvPr id="17" name="テキスト ボックス 16">
            <a:extLst>
              <a:ext uri="{FF2B5EF4-FFF2-40B4-BE49-F238E27FC236}">
                <a16:creationId xmlns:a16="http://schemas.microsoft.com/office/drawing/2014/main" id="{BA8AEBB5-3CFE-4E0B-A299-E3395A15315F}"/>
              </a:ext>
            </a:extLst>
          </p:cNvPr>
          <p:cNvSpPr txBox="1"/>
          <p:nvPr/>
        </p:nvSpPr>
        <p:spPr>
          <a:xfrm>
            <a:off x="8068348" y="4403301"/>
            <a:ext cx="544371" cy="246221"/>
          </a:xfrm>
          <a:prstGeom prst="rect">
            <a:avLst/>
          </a:prstGeom>
          <a:noFill/>
        </p:spPr>
        <p:txBody>
          <a:bodyPr wrap="square" rtlCol="0">
            <a:spAutoFit/>
          </a:bodyPr>
          <a:lstStyle/>
          <a:p>
            <a:r>
              <a:rPr kumimoji="1" lang="en-US" altLang="ja-JP" sz="1000" dirty="0"/>
              <a:t>(9,2)</a:t>
            </a:r>
            <a:endParaRPr kumimoji="1" lang="ja-JP" altLang="en-US" sz="1000" dirty="0"/>
          </a:p>
        </p:txBody>
      </p:sp>
      <p:sp>
        <p:nvSpPr>
          <p:cNvPr id="18" name="テキスト ボックス 17">
            <a:extLst>
              <a:ext uri="{FF2B5EF4-FFF2-40B4-BE49-F238E27FC236}">
                <a16:creationId xmlns:a16="http://schemas.microsoft.com/office/drawing/2014/main" id="{48596B8F-CD82-4E86-8ABC-04350C93E4F1}"/>
              </a:ext>
            </a:extLst>
          </p:cNvPr>
          <p:cNvSpPr txBox="1"/>
          <p:nvPr/>
        </p:nvSpPr>
        <p:spPr>
          <a:xfrm>
            <a:off x="6313996" y="4743779"/>
            <a:ext cx="544371" cy="246221"/>
          </a:xfrm>
          <a:prstGeom prst="rect">
            <a:avLst/>
          </a:prstGeom>
          <a:noFill/>
        </p:spPr>
        <p:txBody>
          <a:bodyPr wrap="square" rtlCol="0">
            <a:spAutoFit/>
          </a:bodyPr>
          <a:lstStyle/>
          <a:p>
            <a:r>
              <a:rPr kumimoji="1" lang="en-US" altLang="ja-JP" sz="1000" dirty="0"/>
              <a:t>(6,1)</a:t>
            </a:r>
            <a:endParaRPr kumimoji="1" lang="ja-JP" altLang="en-US" sz="1000" dirty="0"/>
          </a:p>
        </p:txBody>
      </p:sp>
      <p:sp>
        <p:nvSpPr>
          <p:cNvPr id="19" name="テキスト ボックス 18">
            <a:extLst>
              <a:ext uri="{FF2B5EF4-FFF2-40B4-BE49-F238E27FC236}">
                <a16:creationId xmlns:a16="http://schemas.microsoft.com/office/drawing/2014/main" id="{A7DC864B-282F-467C-8A0D-E9B9A0B4031C}"/>
              </a:ext>
            </a:extLst>
          </p:cNvPr>
          <p:cNvSpPr txBox="1"/>
          <p:nvPr/>
        </p:nvSpPr>
        <p:spPr>
          <a:xfrm>
            <a:off x="6912893" y="3656571"/>
            <a:ext cx="544371" cy="246221"/>
          </a:xfrm>
          <a:prstGeom prst="rect">
            <a:avLst/>
          </a:prstGeom>
          <a:noFill/>
        </p:spPr>
        <p:txBody>
          <a:bodyPr wrap="square" rtlCol="0">
            <a:spAutoFit/>
          </a:bodyPr>
          <a:lstStyle/>
          <a:p>
            <a:r>
              <a:rPr kumimoji="1" lang="en-US" altLang="ja-JP" sz="1000" dirty="0"/>
              <a:t>(7,4)</a:t>
            </a:r>
            <a:endParaRPr kumimoji="1" lang="ja-JP" altLang="en-US" sz="1000" dirty="0"/>
          </a:p>
        </p:txBody>
      </p:sp>
      <p:sp>
        <p:nvSpPr>
          <p:cNvPr id="20" name="テキスト ボックス 19">
            <a:extLst>
              <a:ext uri="{FF2B5EF4-FFF2-40B4-BE49-F238E27FC236}">
                <a16:creationId xmlns:a16="http://schemas.microsoft.com/office/drawing/2014/main" id="{19134309-F0DA-4E86-9D53-5D3D08106FD5}"/>
              </a:ext>
            </a:extLst>
          </p:cNvPr>
          <p:cNvSpPr txBox="1"/>
          <p:nvPr/>
        </p:nvSpPr>
        <p:spPr>
          <a:xfrm>
            <a:off x="5745369" y="2457034"/>
            <a:ext cx="544371" cy="246221"/>
          </a:xfrm>
          <a:prstGeom prst="rect">
            <a:avLst/>
          </a:prstGeom>
          <a:noFill/>
        </p:spPr>
        <p:txBody>
          <a:bodyPr wrap="square" rtlCol="0">
            <a:spAutoFit/>
          </a:bodyPr>
          <a:lstStyle/>
          <a:p>
            <a:r>
              <a:rPr kumimoji="1" lang="en-US" altLang="ja-JP" sz="1000" dirty="0"/>
              <a:t>(5,7)</a:t>
            </a:r>
            <a:endParaRPr kumimoji="1" lang="ja-JP" altLang="en-US" sz="1000" dirty="0"/>
          </a:p>
        </p:txBody>
      </p:sp>
    </p:spTree>
    <p:extLst>
      <p:ext uri="{BB962C8B-B14F-4D97-AF65-F5344CB8AC3E}">
        <p14:creationId xmlns:p14="http://schemas.microsoft.com/office/powerpoint/2010/main" val="12876913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8" name="どうやって新しい特徴量を作成しているのか？"/>
          <p:cNvSpPr txBox="1"/>
          <p:nvPr/>
        </p:nvSpPr>
        <p:spPr>
          <a:xfrm>
            <a:off x="3349371" y="181632"/>
            <a:ext cx="5572038"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sz="2050" dirty="0" err="1"/>
              <a:t>どうやって新しい特徴量を作成しているのか</a:t>
            </a:r>
            <a:r>
              <a:rPr sz="2050" dirty="0"/>
              <a:t>？</a:t>
            </a:r>
          </a:p>
        </p:txBody>
      </p:sp>
      <p:pic>
        <p:nvPicPr>
          <p:cNvPr id="6" name="図 5">
            <a:extLst>
              <a:ext uri="{FF2B5EF4-FFF2-40B4-BE49-F238E27FC236}">
                <a16:creationId xmlns:a16="http://schemas.microsoft.com/office/drawing/2014/main" id="{F4BB1533-BF9F-420A-A115-8A585619E7DD}"/>
              </a:ext>
            </a:extLst>
          </p:cNvPr>
          <p:cNvPicPr>
            <a:picLocks noChangeAspect="1"/>
          </p:cNvPicPr>
          <p:nvPr/>
        </p:nvPicPr>
        <p:blipFill>
          <a:blip r:embed="rId2"/>
          <a:stretch>
            <a:fillRect/>
          </a:stretch>
        </p:blipFill>
        <p:spPr>
          <a:xfrm>
            <a:off x="2488935" y="971353"/>
            <a:ext cx="6877196" cy="4481767"/>
          </a:xfrm>
          <a:prstGeom prst="rect">
            <a:avLst/>
          </a:prstGeom>
        </p:spPr>
      </p:pic>
      <p:sp>
        <p:nvSpPr>
          <p:cNvPr id="12" name="どうやって新しい特徴量を作成しているのか？">
            <a:extLst>
              <a:ext uri="{FF2B5EF4-FFF2-40B4-BE49-F238E27FC236}">
                <a16:creationId xmlns:a16="http://schemas.microsoft.com/office/drawing/2014/main" id="{E9201A4F-05EF-4481-BCF3-3BA1FFE37684}"/>
              </a:ext>
            </a:extLst>
          </p:cNvPr>
          <p:cNvSpPr txBox="1"/>
          <p:nvPr/>
        </p:nvSpPr>
        <p:spPr>
          <a:xfrm>
            <a:off x="9406438" y="5087304"/>
            <a:ext cx="839974"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t>色合い</a:t>
            </a:r>
            <a:endParaRPr sz="2050" dirty="0"/>
          </a:p>
        </p:txBody>
      </p:sp>
      <p:sp>
        <p:nvSpPr>
          <p:cNvPr id="13" name="どうやって新しい特徴量を作成しているのか？">
            <a:extLst>
              <a:ext uri="{FF2B5EF4-FFF2-40B4-BE49-F238E27FC236}">
                <a16:creationId xmlns:a16="http://schemas.microsoft.com/office/drawing/2014/main" id="{69B803F7-9CE6-40AD-9FEA-C4C7852D26C3}"/>
              </a:ext>
            </a:extLst>
          </p:cNvPr>
          <p:cNvSpPr txBox="1"/>
          <p:nvPr/>
        </p:nvSpPr>
        <p:spPr>
          <a:xfrm>
            <a:off x="2248788" y="787969"/>
            <a:ext cx="577081"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t>甘さ</a:t>
            </a:r>
            <a:endParaRPr sz="2050" dirty="0"/>
          </a:p>
        </p:txBody>
      </p:sp>
      <p:sp>
        <p:nvSpPr>
          <p:cNvPr id="11" name="線">
            <a:extLst>
              <a:ext uri="{FF2B5EF4-FFF2-40B4-BE49-F238E27FC236}">
                <a16:creationId xmlns:a16="http://schemas.microsoft.com/office/drawing/2014/main" id="{31DE3039-127B-4C48-8014-F9FAEFB203D7}"/>
              </a:ext>
            </a:extLst>
          </p:cNvPr>
          <p:cNvSpPr/>
          <p:nvPr/>
        </p:nvSpPr>
        <p:spPr>
          <a:xfrm flipV="1">
            <a:off x="2785562" y="1749286"/>
            <a:ext cx="6467767" cy="3521402"/>
          </a:xfrm>
          <a:prstGeom prst="line">
            <a:avLst/>
          </a:prstGeom>
          <a:ln w="50800">
            <a:solidFill>
              <a:srgbClr val="0433FF"/>
            </a:solidFill>
            <a:miter lim="400000"/>
          </a:ln>
        </p:spPr>
        <p:txBody>
          <a:bodyPr lIns="25400" tIns="25400" rIns="25400" bIns="25400" anchor="ctr"/>
          <a:lstStyle/>
          <a:p>
            <a:endParaRPr sz="900"/>
          </a:p>
        </p:txBody>
      </p:sp>
      <p:sp>
        <p:nvSpPr>
          <p:cNvPr id="9" name="線">
            <a:extLst>
              <a:ext uri="{FF2B5EF4-FFF2-40B4-BE49-F238E27FC236}">
                <a16:creationId xmlns:a16="http://schemas.microsoft.com/office/drawing/2014/main" id="{6F758121-7343-4AA7-A8BE-0978B715D46D}"/>
              </a:ext>
            </a:extLst>
          </p:cNvPr>
          <p:cNvSpPr/>
          <p:nvPr/>
        </p:nvSpPr>
        <p:spPr>
          <a:xfrm flipH="1" flipV="1">
            <a:off x="6599978" y="3212235"/>
            <a:ext cx="277899" cy="485121"/>
          </a:xfrm>
          <a:prstGeom prst="line">
            <a:avLst/>
          </a:prstGeom>
          <a:ln w="25400">
            <a:solidFill>
              <a:srgbClr val="000000"/>
            </a:solidFill>
            <a:miter lim="400000"/>
          </a:ln>
        </p:spPr>
        <p:txBody>
          <a:bodyPr lIns="25400" tIns="25400" rIns="25400" bIns="25400" anchor="ctr"/>
          <a:lstStyle/>
          <a:p>
            <a:endParaRPr sz="900"/>
          </a:p>
        </p:txBody>
      </p:sp>
      <p:sp>
        <p:nvSpPr>
          <p:cNvPr id="10" name="線">
            <a:extLst>
              <a:ext uri="{FF2B5EF4-FFF2-40B4-BE49-F238E27FC236}">
                <a16:creationId xmlns:a16="http://schemas.microsoft.com/office/drawing/2014/main" id="{40AD745B-145D-4C43-AB75-6A523A6FFA17}"/>
              </a:ext>
            </a:extLst>
          </p:cNvPr>
          <p:cNvSpPr/>
          <p:nvPr/>
        </p:nvSpPr>
        <p:spPr>
          <a:xfrm flipH="1" flipV="1">
            <a:off x="5706311" y="2573280"/>
            <a:ext cx="455949" cy="855719"/>
          </a:xfrm>
          <a:prstGeom prst="line">
            <a:avLst/>
          </a:prstGeom>
          <a:ln w="25400">
            <a:solidFill>
              <a:srgbClr val="000000"/>
            </a:solidFill>
            <a:miter lim="400000"/>
          </a:ln>
        </p:spPr>
        <p:txBody>
          <a:bodyPr lIns="25400" tIns="25400" rIns="25400" bIns="25400" anchor="ctr"/>
          <a:lstStyle/>
          <a:p>
            <a:endParaRPr sz="900"/>
          </a:p>
        </p:txBody>
      </p:sp>
      <p:sp>
        <p:nvSpPr>
          <p:cNvPr id="15" name="線">
            <a:extLst>
              <a:ext uri="{FF2B5EF4-FFF2-40B4-BE49-F238E27FC236}">
                <a16:creationId xmlns:a16="http://schemas.microsoft.com/office/drawing/2014/main" id="{FE3466AF-1B9D-4968-BB28-0001F1D2E85B}"/>
              </a:ext>
            </a:extLst>
          </p:cNvPr>
          <p:cNvSpPr/>
          <p:nvPr/>
        </p:nvSpPr>
        <p:spPr>
          <a:xfrm flipH="1" flipV="1">
            <a:off x="8671486" y="1872018"/>
            <a:ext cx="84887" cy="145624"/>
          </a:xfrm>
          <a:prstGeom prst="line">
            <a:avLst/>
          </a:prstGeom>
          <a:ln w="25400">
            <a:solidFill>
              <a:srgbClr val="000000"/>
            </a:solidFill>
            <a:miter lim="400000"/>
          </a:ln>
        </p:spPr>
        <p:txBody>
          <a:bodyPr lIns="25400" tIns="25400" rIns="25400" bIns="25400" anchor="ctr"/>
          <a:lstStyle/>
          <a:p>
            <a:endParaRPr sz="900"/>
          </a:p>
        </p:txBody>
      </p:sp>
      <p:sp>
        <p:nvSpPr>
          <p:cNvPr id="16" name="線">
            <a:extLst>
              <a:ext uri="{FF2B5EF4-FFF2-40B4-BE49-F238E27FC236}">
                <a16:creationId xmlns:a16="http://schemas.microsoft.com/office/drawing/2014/main" id="{5D7ABD1F-359B-4665-8D87-185A5F754CAC}"/>
              </a:ext>
            </a:extLst>
          </p:cNvPr>
          <p:cNvSpPr/>
          <p:nvPr/>
        </p:nvSpPr>
        <p:spPr>
          <a:xfrm flipH="1" flipV="1">
            <a:off x="5615608" y="3697357"/>
            <a:ext cx="655981" cy="1143000"/>
          </a:xfrm>
          <a:prstGeom prst="line">
            <a:avLst/>
          </a:prstGeom>
          <a:ln w="25400">
            <a:solidFill>
              <a:srgbClr val="000000"/>
            </a:solidFill>
            <a:miter lim="400000"/>
          </a:ln>
        </p:spPr>
        <p:txBody>
          <a:bodyPr lIns="25400" tIns="25400" rIns="25400" bIns="25400" anchor="ctr"/>
          <a:lstStyle/>
          <a:p>
            <a:endParaRPr sz="900"/>
          </a:p>
        </p:txBody>
      </p:sp>
      <p:sp>
        <p:nvSpPr>
          <p:cNvPr id="17" name="線">
            <a:extLst>
              <a:ext uri="{FF2B5EF4-FFF2-40B4-BE49-F238E27FC236}">
                <a16:creationId xmlns:a16="http://schemas.microsoft.com/office/drawing/2014/main" id="{CABBB3B0-D1FA-474F-96B7-849B4AD639AB}"/>
              </a:ext>
            </a:extLst>
          </p:cNvPr>
          <p:cNvSpPr/>
          <p:nvPr/>
        </p:nvSpPr>
        <p:spPr>
          <a:xfrm flipH="1" flipV="1">
            <a:off x="7157778" y="2923999"/>
            <a:ext cx="902855" cy="1576090"/>
          </a:xfrm>
          <a:prstGeom prst="line">
            <a:avLst/>
          </a:prstGeom>
          <a:ln w="25400">
            <a:solidFill>
              <a:srgbClr val="000000"/>
            </a:solidFill>
            <a:miter lim="400000"/>
          </a:ln>
        </p:spPr>
        <p:txBody>
          <a:bodyPr lIns="25400" tIns="25400" rIns="25400" bIns="25400" anchor="ctr"/>
          <a:lstStyle/>
          <a:p>
            <a:endParaRPr sz="900"/>
          </a:p>
        </p:txBody>
      </p:sp>
      <p:sp>
        <p:nvSpPr>
          <p:cNvPr id="18" name="線">
            <a:extLst>
              <a:ext uri="{FF2B5EF4-FFF2-40B4-BE49-F238E27FC236}">
                <a16:creationId xmlns:a16="http://schemas.microsoft.com/office/drawing/2014/main" id="{C01EE720-275C-474D-BDED-2EF7DC42A03F}"/>
              </a:ext>
            </a:extLst>
          </p:cNvPr>
          <p:cNvSpPr/>
          <p:nvPr/>
        </p:nvSpPr>
        <p:spPr>
          <a:xfrm flipH="1" flipV="1">
            <a:off x="7352394" y="2798104"/>
            <a:ext cx="72118" cy="125895"/>
          </a:xfrm>
          <a:prstGeom prst="line">
            <a:avLst/>
          </a:prstGeom>
          <a:ln w="25400">
            <a:solidFill>
              <a:srgbClr val="000000"/>
            </a:solidFill>
            <a:miter lim="400000"/>
          </a:ln>
        </p:spPr>
        <p:txBody>
          <a:bodyPr lIns="25400" tIns="25400" rIns="25400" bIns="25400" anchor="ctr"/>
          <a:lstStyle/>
          <a:p>
            <a:endParaRPr sz="900"/>
          </a:p>
        </p:txBody>
      </p:sp>
      <p:sp>
        <p:nvSpPr>
          <p:cNvPr id="19" name="各点を新しい軸上に移す">
            <a:extLst>
              <a:ext uri="{FF2B5EF4-FFF2-40B4-BE49-F238E27FC236}">
                <a16:creationId xmlns:a16="http://schemas.microsoft.com/office/drawing/2014/main" id="{D0D47C84-CEEF-4495-9499-84BCA2D1C61E}"/>
              </a:ext>
            </a:extLst>
          </p:cNvPr>
          <p:cNvSpPr txBox="1"/>
          <p:nvPr/>
        </p:nvSpPr>
        <p:spPr>
          <a:xfrm>
            <a:off x="4482114" y="6211395"/>
            <a:ext cx="2943113"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sz="2050" dirty="0" err="1"/>
              <a:t>各点を新しい軸上に移す</a:t>
            </a:r>
            <a:endParaRPr sz="2050" dirty="0"/>
          </a:p>
        </p:txBody>
      </p:sp>
      <p:sp>
        <p:nvSpPr>
          <p:cNvPr id="20" name="テキスト ボックス 19">
            <a:extLst>
              <a:ext uri="{FF2B5EF4-FFF2-40B4-BE49-F238E27FC236}">
                <a16:creationId xmlns:a16="http://schemas.microsoft.com/office/drawing/2014/main" id="{0B5D779D-0B56-41AC-B8A5-86EDC2E07BBA}"/>
              </a:ext>
            </a:extLst>
          </p:cNvPr>
          <p:cNvSpPr txBox="1"/>
          <p:nvPr/>
        </p:nvSpPr>
        <p:spPr>
          <a:xfrm>
            <a:off x="8494127" y="1514133"/>
            <a:ext cx="544371" cy="246221"/>
          </a:xfrm>
          <a:prstGeom prst="rect">
            <a:avLst/>
          </a:prstGeom>
          <a:noFill/>
        </p:spPr>
        <p:txBody>
          <a:bodyPr wrap="square" rtlCol="0">
            <a:spAutoFit/>
          </a:bodyPr>
          <a:lstStyle/>
          <a:p>
            <a:r>
              <a:rPr kumimoji="1" lang="en-US" altLang="ja-JP" sz="1000" dirty="0"/>
              <a:t>(10,9)</a:t>
            </a:r>
            <a:endParaRPr kumimoji="1" lang="ja-JP" altLang="en-US" sz="1000" dirty="0"/>
          </a:p>
        </p:txBody>
      </p:sp>
      <p:sp>
        <p:nvSpPr>
          <p:cNvPr id="21" name="テキスト ボックス 20">
            <a:extLst>
              <a:ext uri="{FF2B5EF4-FFF2-40B4-BE49-F238E27FC236}">
                <a16:creationId xmlns:a16="http://schemas.microsoft.com/office/drawing/2014/main" id="{A15145C5-CF34-4890-B8D6-8CA4E51105E6}"/>
              </a:ext>
            </a:extLst>
          </p:cNvPr>
          <p:cNvSpPr txBox="1"/>
          <p:nvPr/>
        </p:nvSpPr>
        <p:spPr>
          <a:xfrm>
            <a:off x="7502818" y="2867751"/>
            <a:ext cx="544371" cy="246221"/>
          </a:xfrm>
          <a:prstGeom prst="rect">
            <a:avLst/>
          </a:prstGeom>
          <a:noFill/>
        </p:spPr>
        <p:txBody>
          <a:bodyPr wrap="square" rtlCol="0">
            <a:spAutoFit/>
          </a:bodyPr>
          <a:lstStyle/>
          <a:p>
            <a:r>
              <a:rPr kumimoji="1" lang="en-US" altLang="ja-JP" sz="1000" dirty="0"/>
              <a:t>(8,6)</a:t>
            </a:r>
            <a:endParaRPr kumimoji="1" lang="ja-JP" altLang="en-US" sz="1000" dirty="0"/>
          </a:p>
        </p:txBody>
      </p:sp>
      <p:sp>
        <p:nvSpPr>
          <p:cNvPr id="22" name="テキスト ボックス 21">
            <a:extLst>
              <a:ext uri="{FF2B5EF4-FFF2-40B4-BE49-F238E27FC236}">
                <a16:creationId xmlns:a16="http://schemas.microsoft.com/office/drawing/2014/main" id="{078ACF48-EC48-441C-B708-7A599FFD1C2E}"/>
              </a:ext>
            </a:extLst>
          </p:cNvPr>
          <p:cNvSpPr txBox="1"/>
          <p:nvPr/>
        </p:nvSpPr>
        <p:spPr>
          <a:xfrm>
            <a:off x="8068348" y="4403301"/>
            <a:ext cx="544371" cy="246221"/>
          </a:xfrm>
          <a:prstGeom prst="rect">
            <a:avLst/>
          </a:prstGeom>
          <a:noFill/>
        </p:spPr>
        <p:txBody>
          <a:bodyPr wrap="square" rtlCol="0">
            <a:spAutoFit/>
          </a:bodyPr>
          <a:lstStyle/>
          <a:p>
            <a:r>
              <a:rPr kumimoji="1" lang="en-US" altLang="ja-JP" sz="1000" dirty="0"/>
              <a:t>(9,2)</a:t>
            </a:r>
            <a:endParaRPr kumimoji="1" lang="ja-JP" altLang="en-US" sz="1000" dirty="0"/>
          </a:p>
        </p:txBody>
      </p:sp>
      <p:sp>
        <p:nvSpPr>
          <p:cNvPr id="23" name="テキスト ボックス 22">
            <a:extLst>
              <a:ext uri="{FF2B5EF4-FFF2-40B4-BE49-F238E27FC236}">
                <a16:creationId xmlns:a16="http://schemas.microsoft.com/office/drawing/2014/main" id="{F322B477-AB3F-4BE8-9145-83715B7D7DA5}"/>
              </a:ext>
            </a:extLst>
          </p:cNvPr>
          <p:cNvSpPr txBox="1"/>
          <p:nvPr/>
        </p:nvSpPr>
        <p:spPr>
          <a:xfrm>
            <a:off x="6313996" y="4743779"/>
            <a:ext cx="544371" cy="246221"/>
          </a:xfrm>
          <a:prstGeom prst="rect">
            <a:avLst/>
          </a:prstGeom>
          <a:noFill/>
        </p:spPr>
        <p:txBody>
          <a:bodyPr wrap="square" rtlCol="0">
            <a:spAutoFit/>
          </a:bodyPr>
          <a:lstStyle/>
          <a:p>
            <a:r>
              <a:rPr kumimoji="1" lang="en-US" altLang="ja-JP" sz="1000" dirty="0"/>
              <a:t>(6,1)</a:t>
            </a:r>
            <a:endParaRPr kumimoji="1" lang="ja-JP" altLang="en-US" sz="1000" dirty="0"/>
          </a:p>
        </p:txBody>
      </p:sp>
      <p:sp>
        <p:nvSpPr>
          <p:cNvPr id="24" name="テキスト ボックス 23">
            <a:extLst>
              <a:ext uri="{FF2B5EF4-FFF2-40B4-BE49-F238E27FC236}">
                <a16:creationId xmlns:a16="http://schemas.microsoft.com/office/drawing/2014/main" id="{3FF6DCC7-96BD-4D39-A745-3131F7C316DE}"/>
              </a:ext>
            </a:extLst>
          </p:cNvPr>
          <p:cNvSpPr txBox="1"/>
          <p:nvPr/>
        </p:nvSpPr>
        <p:spPr>
          <a:xfrm>
            <a:off x="6912893" y="3656571"/>
            <a:ext cx="544371" cy="246221"/>
          </a:xfrm>
          <a:prstGeom prst="rect">
            <a:avLst/>
          </a:prstGeom>
          <a:noFill/>
        </p:spPr>
        <p:txBody>
          <a:bodyPr wrap="square" rtlCol="0">
            <a:spAutoFit/>
          </a:bodyPr>
          <a:lstStyle/>
          <a:p>
            <a:r>
              <a:rPr kumimoji="1" lang="en-US" altLang="ja-JP" sz="1000" dirty="0"/>
              <a:t>(7,4)</a:t>
            </a:r>
            <a:endParaRPr kumimoji="1" lang="ja-JP" altLang="en-US" sz="1000" dirty="0"/>
          </a:p>
        </p:txBody>
      </p:sp>
      <p:sp>
        <p:nvSpPr>
          <p:cNvPr id="25" name="テキスト ボックス 24">
            <a:extLst>
              <a:ext uri="{FF2B5EF4-FFF2-40B4-BE49-F238E27FC236}">
                <a16:creationId xmlns:a16="http://schemas.microsoft.com/office/drawing/2014/main" id="{15EB22F6-A16E-4EF0-A714-B6B36CE5BB35}"/>
              </a:ext>
            </a:extLst>
          </p:cNvPr>
          <p:cNvSpPr txBox="1"/>
          <p:nvPr/>
        </p:nvSpPr>
        <p:spPr>
          <a:xfrm>
            <a:off x="5745369" y="2457034"/>
            <a:ext cx="544371" cy="246221"/>
          </a:xfrm>
          <a:prstGeom prst="rect">
            <a:avLst/>
          </a:prstGeom>
          <a:noFill/>
        </p:spPr>
        <p:txBody>
          <a:bodyPr wrap="square" rtlCol="0">
            <a:spAutoFit/>
          </a:bodyPr>
          <a:lstStyle/>
          <a:p>
            <a:r>
              <a:rPr kumimoji="1" lang="en-US" altLang="ja-JP" sz="1000" dirty="0"/>
              <a:t>(5,7)</a:t>
            </a:r>
            <a:endParaRPr kumimoji="1" lang="ja-JP" altLang="en-US" sz="1000" dirty="0"/>
          </a:p>
        </p:txBody>
      </p:sp>
    </p:spTree>
    <p:extLst>
      <p:ext uri="{BB962C8B-B14F-4D97-AF65-F5344CB8AC3E}">
        <p14:creationId xmlns:p14="http://schemas.microsoft.com/office/powerpoint/2010/main" val="203195727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8" name="どうやって新しい特徴量を作成しているのか？"/>
          <p:cNvSpPr txBox="1"/>
          <p:nvPr/>
        </p:nvSpPr>
        <p:spPr>
          <a:xfrm>
            <a:off x="3349371" y="181632"/>
            <a:ext cx="5572038"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sz="2050" dirty="0" err="1"/>
              <a:t>どうやって新しい特徴量を作成しているのか</a:t>
            </a:r>
            <a:r>
              <a:rPr sz="2050" dirty="0"/>
              <a:t>？</a:t>
            </a:r>
          </a:p>
        </p:txBody>
      </p:sp>
      <p:pic>
        <p:nvPicPr>
          <p:cNvPr id="6" name="図 5">
            <a:extLst>
              <a:ext uri="{FF2B5EF4-FFF2-40B4-BE49-F238E27FC236}">
                <a16:creationId xmlns:a16="http://schemas.microsoft.com/office/drawing/2014/main" id="{F4BB1533-BF9F-420A-A115-8A585619E7DD}"/>
              </a:ext>
            </a:extLst>
          </p:cNvPr>
          <p:cNvPicPr>
            <a:picLocks noChangeAspect="1"/>
          </p:cNvPicPr>
          <p:nvPr/>
        </p:nvPicPr>
        <p:blipFill>
          <a:blip r:embed="rId2"/>
          <a:stretch>
            <a:fillRect/>
          </a:stretch>
        </p:blipFill>
        <p:spPr>
          <a:xfrm>
            <a:off x="2488935" y="971353"/>
            <a:ext cx="6877196" cy="4481767"/>
          </a:xfrm>
          <a:prstGeom prst="rect">
            <a:avLst/>
          </a:prstGeom>
        </p:spPr>
      </p:pic>
      <p:sp>
        <p:nvSpPr>
          <p:cNvPr id="12" name="どうやって新しい特徴量を作成しているのか？">
            <a:extLst>
              <a:ext uri="{FF2B5EF4-FFF2-40B4-BE49-F238E27FC236}">
                <a16:creationId xmlns:a16="http://schemas.microsoft.com/office/drawing/2014/main" id="{E9201A4F-05EF-4481-BCF3-3BA1FFE37684}"/>
              </a:ext>
            </a:extLst>
          </p:cNvPr>
          <p:cNvSpPr txBox="1"/>
          <p:nvPr/>
        </p:nvSpPr>
        <p:spPr>
          <a:xfrm>
            <a:off x="9406438" y="5087304"/>
            <a:ext cx="839974"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t>色合い</a:t>
            </a:r>
            <a:endParaRPr sz="2050" dirty="0"/>
          </a:p>
        </p:txBody>
      </p:sp>
      <p:sp>
        <p:nvSpPr>
          <p:cNvPr id="13" name="どうやって新しい特徴量を作成しているのか？">
            <a:extLst>
              <a:ext uri="{FF2B5EF4-FFF2-40B4-BE49-F238E27FC236}">
                <a16:creationId xmlns:a16="http://schemas.microsoft.com/office/drawing/2014/main" id="{69B803F7-9CE6-40AD-9FEA-C4C7852D26C3}"/>
              </a:ext>
            </a:extLst>
          </p:cNvPr>
          <p:cNvSpPr txBox="1"/>
          <p:nvPr/>
        </p:nvSpPr>
        <p:spPr>
          <a:xfrm>
            <a:off x="2248788" y="787969"/>
            <a:ext cx="577081"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t>甘さ</a:t>
            </a:r>
            <a:endParaRPr sz="2050" dirty="0"/>
          </a:p>
        </p:txBody>
      </p:sp>
      <p:sp>
        <p:nvSpPr>
          <p:cNvPr id="11" name="線">
            <a:extLst>
              <a:ext uri="{FF2B5EF4-FFF2-40B4-BE49-F238E27FC236}">
                <a16:creationId xmlns:a16="http://schemas.microsoft.com/office/drawing/2014/main" id="{31DE3039-127B-4C48-8014-F9FAEFB203D7}"/>
              </a:ext>
            </a:extLst>
          </p:cNvPr>
          <p:cNvSpPr/>
          <p:nvPr/>
        </p:nvSpPr>
        <p:spPr>
          <a:xfrm flipV="1">
            <a:off x="2785562" y="1749286"/>
            <a:ext cx="6467767" cy="3521402"/>
          </a:xfrm>
          <a:prstGeom prst="line">
            <a:avLst/>
          </a:prstGeom>
          <a:ln w="50800">
            <a:solidFill>
              <a:srgbClr val="0433FF"/>
            </a:solidFill>
            <a:miter lim="400000"/>
          </a:ln>
        </p:spPr>
        <p:txBody>
          <a:bodyPr lIns="25400" tIns="25400" rIns="25400" bIns="25400" anchor="ctr"/>
          <a:lstStyle/>
          <a:p>
            <a:endParaRPr sz="900"/>
          </a:p>
        </p:txBody>
      </p:sp>
      <p:sp>
        <p:nvSpPr>
          <p:cNvPr id="9" name="線">
            <a:extLst>
              <a:ext uri="{FF2B5EF4-FFF2-40B4-BE49-F238E27FC236}">
                <a16:creationId xmlns:a16="http://schemas.microsoft.com/office/drawing/2014/main" id="{6F758121-7343-4AA7-A8BE-0978B715D46D}"/>
              </a:ext>
            </a:extLst>
          </p:cNvPr>
          <p:cNvSpPr/>
          <p:nvPr/>
        </p:nvSpPr>
        <p:spPr>
          <a:xfrm flipH="1" flipV="1">
            <a:off x="6599978" y="3212235"/>
            <a:ext cx="277899" cy="485121"/>
          </a:xfrm>
          <a:prstGeom prst="line">
            <a:avLst/>
          </a:prstGeom>
          <a:ln w="25400">
            <a:solidFill>
              <a:srgbClr val="000000"/>
            </a:solidFill>
            <a:miter lim="400000"/>
          </a:ln>
        </p:spPr>
        <p:txBody>
          <a:bodyPr lIns="25400" tIns="25400" rIns="25400" bIns="25400" anchor="ctr"/>
          <a:lstStyle/>
          <a:p>
            <a:endParaRPr sz="900"/>
          </a:p>
        </p:txBody>
      </p:sp>
      <p:sp>
        <p:nvSpPr>
          <p:cNvPr id="10" name="線">
            <a:extLst>
              <a:ext uri="{FF2B5EF4-FFF2-40B4-BE49-F238E27FC236}">
                <a16:creationId xmlns:a16="http://schemas.microsoft.com/office/drawing/2014/main" id="{40AD745B-145D-4C43-AB75-6A523A6FFA17}"/>
              </a:ext>
            </a:extLst>
          </p:cNvPr>
          <p:cNvSpPr/>
          <p:nvPr/>
        </p:nvSpPr>
        <p:spPr>
          <a:xfrm flipH="1" flipV="1">
            <a:off x="5706311" y="2573280"/>
            <a:ext cx="455949" cy="855719"/>
          </a:xfrm>
          <a:prstGeom prst="line">
            <a:avLst/>
          </a:prstGeom>
          <a:ln w="25400">
            <a:solidFill>
              <a:srgbClr val="000000"/>
            </a:solidFill>
            <a:miter lim="400000"/>
          </a:ln>
        </p:spPr>
        <p:txBody>
          <a:bodyPr lIns="25400" tIns="25400" rIns="25400" bIns="25400" anchor="ctr"/>
          <a:lstStyle/>
          <a:p>
            <a:endParaRPr sz="900"/>
          </a:p>
        </p:txBody>
      </p:sp>
      <p:sp>
        <p:nvSpPr>
          <p:cNvPr id="15" name="線">
            <a:extLst>
              <a:ext uri="{FF2B5EF4-FFF2-40B4-BE49-F238E27FC236}">
                <a16:creationId xmlns:a16="http://schemas.microsoft.com/office/drawing/2014/main" id="{FE3466AF-1B9D-4968-BB28-0001F1D2E85B}"/>
              </a:ext>
            </a:extLst>
          </p:cNvPr>
          <p:cNvSpPr/>
          <p:nvPr/>
        </p:nvSpPr>
        <p:spPr>
          <a:xfrm flipH="1" flipV="1">
            <a:off x="8671486" y="1872018"/>
            <a:ext cx="84887" cy="145624"/>
          </a:xfrm>
          <a:prstGeom prst="line">
            <a:avLst/>
          </a:prstGeom>
          <a:ln w="25400">
            <a:solidFill>
              <a:srgbClr val="000000"/>
            </a:solidFill>
            <a:miter lim="400000"/>
          </a:ln>
        </p:spPr>
        <p:txBody>
          <a:bodyPr lIns="25400" tIns="25400" rIns="25400" bIns="25400" anchor="ctr"/>
          <a:lstStyle/>
          <a:p>
            <a:endParaRPr sz="900"/>
          </a:p>
        </p:txBody>
      </p:sp>
      <p:sp>
        <p:nvSpPr>
          <p:cNvPr id="16" name="線">
            <a:extLst>
              <a:ext uri="{FF2B5EF4-FFF2-40B4-BE49-F238E27FC236}">
                <a16:creationId xmlns:a16="http://schemas.microsoft.com/office/drawing/2014/main" id="{5D7ABD1F-359B-4665-8D87-185A5F754CAC}"/>
              </a:ext>
            </a:extLst>
          </p:cNvPr>
          <p:cNvSpPr/>
          <p:nvPr/>
        </p:nvSpPr>
        <p:spPr>
          <a:xfrm flipH="1" flipV="1">
            <a:off x="5615608" y="3697357"/>
            <a:ext cx="655981" cy="1143000"/>
          </a:xfrm>
          <a:prstGeom prst="line">
            <a:avLst/>
          </a:prstGeom>
          <a:ln w="25400">
            <a:solidFill>
              <a:srgbClr val="000000"/>
            </a:solidFill>
            <a:miter lim="400000"/>
          </a:ln>
        </p:spPr>
        <p:txBody>
          <a:bodyPr lIns="25400" tIns="25400" rIns="25400" bIns="25400" anchor="ctr"/>
          <a:lstStyle/>
          <a:p>
            <a:endParaRPr sz="900"/>
          </a:p>
        </p:txBody>
      </p:sp>
      <p:sp>
        <p:nvSpPr>
          <p:cNvPr id="17" name="線">
            <a:extLst>
              <a:ext uri="{FF2B5EF4-FFF2-40B4-BE49-F238E27FC236}">
                <a16:creationId xmlns:a16="http://schemas.microsoft.com/office/drawing/2014/main" id="{CABBB3B0-D1FA-474F-96B7-849B4AD639AB}"/>
              </a:ext>
            </a:extLst>
          </p:cNvPr>
          <p:cNvSpPr/>
          <p:nvPr/>
        </p:nvSpPr>
        <p:spPr>
          <a:xfrm flipH="1" flipV="1">
            <a:off x="7157778" y="2923999"/>
            <a:ext cx="902855" cy="1576090"/>
          </a:xfrm>
          <a:prstGeom prst="line">
            <a:avLst/>
          </a:prstGeom>
          <a:ln w="25400">
            <a:solidFill>
              <a:srgbClr val="000000"/>
            </a:solidFill>
            <a:miter lim="400000"/>
          </a:ln>
        </p:spPr>
        <p:txBody>
          <a:bodyPr lIns="25400" tIns="25400" rIns="25400" bIns="25400" anchor="ctr"/>
          <a:lstStyle/>
          <a:p>
            <a:endParaRPr sz="900"/>
          </a:p>
        </p:txBody>
      </p:sp>
      <p:sp>
        <p:nvSpPr>
          <p:cNvPr id="18" name="線">
            <a:extLst>
              <a:ext uri="{FF2B5EF4-FFF2-40B4-BE49-F238E27FC236}">
                <a16:creationId xmlns:a16="http://schemas.microsoft.com/office/drawing/2014/main" id="{C01EE720-275C-474D-BDED-2EF7DC42A03F}"/>
              </a:ext>
            </a:extLst>
          </p:cNvPr>
          <p:cNvSpPr/>
          <p:nvPr/>
        </p:nvSpPr>
        <p:spPr>
          <a:xfrm flipH="1" flipV="1">
            <a:off x="7352394" y="2798104"/>
            <a:ext cx="72118" cy="125895"/>
          </a:xfrm>
          <a:prstGeom prst="line">
            <a:avLst/>
          </a:prstGeom>
          <a:ln w="25400">
            <a:solidFill>
              <a:srgbClr val="000000"/>
            </a:solidFill>
            <a:miter lim="400000"/>
          </a:ln>
        </p:spPr>
        <p:txBody>
          <a:bodyPr lIns="25400" tIns="25400" rIns="25400" bIns="25400" anchor="ctr"/>
          <a:lstStyle/>
          <a:p>
            <a:endParaRPr sz="900"/>
          </a:p>
        </p:txBody>
      </p:sp>
      <p:sp>
        <p:nvSpPr>
          <p:cNvPr id="20" name="各点を新しい軸上に移す">
            <a:extLst>
              <a:ext uri="{FF2B5EF4-FFF2-40B4-BE49-F238E27FC236}">
                <a16:creationId xmlns:a16="http://schemas.microsoft.com/office/drawing/2014/main" id="{5118E84A-B540-497B-A002-A554BA6DBA36}"/>
              </a:ext>
            </a:extLst>
          </p:cNvPr>
          <p:cNvSpPr txBox="1"/>
          <p:nvPr/>
        </p:nvSpPr>
        <p:spPr>
          <a:xfrm>
            <a:off x="2705750" y="5878901"/>
            <a:ext cx="6623608"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t>この時の原点からの距離が新しい特徴量の値になります</a:t>
            </a:r>
            <a:endParaRPr lang="en-US" altLang="ja-JP" sz="2050" dirty="0"/>
          </a:p>
        </p:txBody>
      </p:sp>
      <p:sp>
        <p:nvSpPr>
          <p:cNvPr id="2" name="フリーフォーム: 図形 1">
            <a:extLst>
              <a:ext uri="{FF2B5EF4-FFF2-40B4-BE49-F238E27FC236}">
                <a16:creationId xmlns:a16="http://schemas.microsoft.com/office/drawing/2014/main" id="{9549DD44-D641-4D32-9DF0-5B87D8DFF4E9}"/>
              </a:ext>
            </a:extLst>
          </p:cNvPr>
          <p:cNvSpPr/>
          <p:nvPr/>
        </p:nvSpPr>
        <p:spPr>
          <a:xfrm>
            <a:off x="2782957" y="3717235"/>
            <a:ext cx="2842591" cy="1530626"/>
          </a:xfrm>
          <a:custGeom>
            <a:avLst/>
            <a:gdLst>
              <a:gd name="connsiteX0" fmla="*/ 0 w 2842591"/>
              <a:gd name="connsiteY0" fmla="*/ 1530626 h 1530626"/>
              <a:gd name="connsiteX1" fmla="*/ 1361660 w 2842591"/>
              <a:gd name="connsiteY1" fmla="*/ 496956 h 1530626"/>
              <a:gd name="connsiteX2" fmla="*/ 2842591 w 2842591"/>
              <a:gd name="connsiteY2" fmla="*/ 0 h 1530626"/>
              <a:gd name="connsiteX3" fmla="*/ 2842591 w 2842591"/>
              <a:gd name="connsiteY3" fmla="*/ 0 h 1530626"/>
            </a:gdLst>
            <a:ahLst/>
            <a:cxnLst>
              <a:cxn ang="0">
                <a:pos x="connsiteX0" y="connsiteY0"/>
              </a:cxn>
              <a:cxn ang="0">
                <a:pos x="connsiteX1" y="connsiteY1"/>
              </a:cxn>
              <a:cxn ang="0">
                <a:pos x="connsiteX2" y="connsiteY2"/>
              </a:cxn>
              <a:cxn ang="0">
                <a:pos x="connsiteX3" y="connsiteY3"/>
              </a:cxn>
            </a:cxnLst>
            <a:rect l="l" t="t" r="r" b="b"/>
            <a:pathLst>
              <a:path w="2842591" h="1530626">
                <a:moveTo>
                  <a:pt x="0" y="1530626"/>
                </a:moveTo>
                <a:cubicBezTo>
                  <a:pt x="443947" y="1141343"/>
                  <a:pt x="887895" y="752060"/>
                  <a:pt x="1361660" y="496956"/>
                </a:cubicBezTo>
                <a:cubicBezTo>
                  <a:pt x="1835425" y="241852"/>
                  <a:pt x="2842591" y="0"/>
                  <a:pt x="2842591" y="0"/>
                </a:cubicBezTo>
                <a:lnTo>
                  <a:pt x="2842591" y="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リーフォーム: 図形 2">
            <a:extLst>
              <a:ext uri="{FF2B5EF4-FFF2-40B4-BE49-F238E27FC236}">
                <a16:creationId xmlns:a16="http://schemas.microsoft.com/office/drawing/2014/main" id="{82B93E53-6618-4DFE-B829-8274630FC177}"/>
              </a:ext>
            </a:extLst>
          </p:cNvPr>
          <p:cNvSpPr/>
          <p:nvPr/>
        </p:nvSpPr>
        <p:spPr>
          <a:xfrm>
            <a:off x="2802835" y="3190461"/>
            <a:ext cx="3786808" cy="2077278"/>
          </a:xfrm>
          <a:custGeom>
            <a:avLst/>
            <a:gdLst>
              <a:gd name="connsiteX0" fmla="*/ 0 w 3786808"/>
              <a:gd name="connsiteY0" fmla="*/ 2077278 h 2077278"/>
              <a:gd name="connsiteX1" fmla="*/ 2663687 w 3786808"/>
              <a:gd name="connsiteY1" fmla="*/ 884582 h 2077278"/>
              <a:gd name="connsiteX2" fmla="*/ 3786808 w 3786808"/>
              <a:gd name="connsiteY2" fmla="*/ 0 h 2077278"/>
            </a:gdLst>
            <a:ahLst/>
            <a:cxnLst>
              <a:cxn ang="0">
                <a:pos x="connsiteX0" y="connsiteY0"/>
              </a:cxn>
              <a:cxn ang="0">
                <a:pos x="connsiteX1" y="connsiteY1"/>
              </a:cxn>
              <a:cxn ang="0">
                <a:pos x="connsiteX2" y="connsiteY2"/>
              </a:cxn>
            </a:cxnLst>
            <a:rect l="l" t="t" r="r" b="b"/>
            <a:pathLst>
              <a:path w="3786808" h="2077278">
                <a:moveTo>
                  <a:pt x="0" y="2077278"/>
                </a:moveTo>
                <a:cubicBezTo>
                  <a:pt x="1016276" y="1654036"/>
                  <a:pt x="2032552" y="1230795"/>
                  <a:pt x="2663687" y="884582"/>
                </a:cubicBezTo>
                <a:cubicBezTo>
                  <a:pt x="3294822" y="538369"/>
                  <a:pt x="3540815" y="269184"/>
                  <a:pt x="3786808"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リーフォーム: 図形 3">
            <a:extLst>
              <a:ext uri="{FF2B5EF4-FFF2-40B4-BE49-F238E27FC236}">
                <a16:creationId xmlns:a16="http://schemas.microsoft.com/office/drawing/2014/main" id="{3AF0E612-F4E1-40AF-A7E4-DCE54DD947CA}"/>
              </a:ext>
            </a:extLst>
          </p:cNvPr>
          <p:cNvSpPr/>
          <p:nvPr/>
        </p:nvSpPr>
        <p:spPr>
          <a:xfrm>
            <a:off x="2792896" y="3399183"/>
            <a:ext cx="3379304" cy="1858617"/>
          </a:xfrm>
          <a:custGeom>
            <a:avLst/>
            <a:gdLst>
              <a:gd name="connsiteX0" fmla="*/ 0 w 3379304"/>
              <a:gd name="connsiteY0" fmla="*/ 1858617 h 1858617"/>
              <a:gd name="connsiteX1" fmla="*/ 1709530 w 3379304"/>
              <a:gd name="connsiteY1" fmla="*/ 347869 h 1858617"/>
              <a:gd name="connsiteX2" fmla="*/ 3379304 w 3379304"/>
              <a:gd name="connsiteY2" fmla="*/ 0 h 1858617"/>
            </a:gdLst>
            <a:ahLst/>
            <a:cxnLst>
              <a:cxn ang="0">
                <a:pos x="connsiteX0" y="connsiteY0"/>
              </a:cxn>
              <a:cxn ang="0">
                <a:pos x="connsiteX1" y="connsiteY1"/>
              </a:cxn>
              <a:cxn ang="0">
                <a:pos x="connsiteX2" y="connsiteY2"/>
              </a:cxn>
            </a:cxnLst>
            <a:rect l="l" t="t" r="r" b="b"/>
            <a:pathLst>
              <a:path w="3379304" h="1858617">
                <a:moveTo>
                  <a:pt x="0" y="1858617"/>
                </a:moveTo>
                <a:cubicBezTo>
                  <a:pt x="573156" y="1258127"/>
                  <a:pt x="1146313" y="657638"/>
                  <a:pt x="1709530" y="347869"/>
                </a:cubicBezTo>
                <a:cubicBezTo>
                  <a:pt x="2272747" y="38100"/>
                  <a:pt x="2826025" y="19050"/>
                  <a:pt x="3379304"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フリーフォーム: 図形 4">
            <a:extLst>
              <a:ext uri="{FF2B5EF4-FFF2-40B4-BE49-F238E27FC236}">
                <a16:creationId xmlns:a16="http://schemas.microsoft.com/office/drawing/2014/main" id="{3B41A4E2-3541-4D5E-8963-7DAA81B07847}"/>
              </a:ext>
            </a:extLst>
          </p:cNvPr>
          <p:cNvSpPr/>
          <p:nvPr/>
        </p:nvSpPr>
        <p:spPr>
          <a:xfrm>
            <a:off x="2792896" y="2882348"/>
            <a:ext cx="4373217" cy="2385391"/>
          </a:xfrm>
          <a:custGeom>
            <a:avLst/>
            <a:gdLst>
              <a:gd name="connsiteX0" fmla="*/ 0 w 4373217"/>
              <a:gd name="connsiteY0" fmla="*/ 2385391 h 2385391"/>
              <a:gd name="connsiteX1" fmla="*/ 2027582 w 4373217"/>
              <a:gd name="connsiteY1" fmla="*/ 1808922 h 2385391"/>
              <a:gd name="connsiteX2" fmla="*/ 4373217 w 4373217"/>
              <a:gd name="connsiteY2" fmla="*/ 0 h 2385391"/>
            </a:gdLst>
            <a:ahLst/>
            <a:cxnLst>
              <a:cxn ang="0">
                <a:pos x="connsiteX0" y="connsiteY0"/>
              </a:cxn>
              <a:cxn ang="0">
                <a:pos x="connsiteX1" y="connsiteY1"/>
              </a:cxn>
              <a:cxn ang="0">
                <a:pos x="connsiteX2" y="connsiteY2"/>
              </a:cxn>
            </a:cxnLst>
            <a:rect l="l" t="t" r="r" b="b"/>
            <a:pathLst>
              <a:path w="4373217" h="2385391">
                <a:moveTo>
                  <a:pt x="0" y="2385391"/>
                </a:moveTo>
                <a:cubicBezTo>
                  <a:pt x="649356" y="2295939"/>
                  <a:pt x="1298713" y="2206487"/>
                  <a:pt x="2027582" y="1808922"/>
                </a:cubicBezTo>
                <a:cubicBezTo>
                  <a:pt x="2756452" y="1411357"/>
                  <a:pt x="3564834" y="705678"/>
                  <a:pt x="437321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フリーフォーム: 図形 6">
            <a:extLst>
              <a:ext uri="{FF2B5EF4-FFF2-40B4-BE49-F238E27FC236}">
                <a16:creationId xmlns:a16="http://schemas.microsoft.com/office/drawing/2014/main" id="{FBB7BBDA-ACAE-482B-B659-579B5256E794}"/>
              </a:ext>
            </a:extLst>
          </p:cNvPr>
          <p:cNvSpPr/>
          <p:nvPr/>
        </p:nvSpPr>
        <p:spPr>
          <a:xfrm>
            <a:off x="2763078" y="2773017"/>
            <a:ext cx="4591879" cy="2484783"/>
          </a:xfrm>
          <a:custGeom>
            <a:avLst/>
            <a:gdLst>
              <a:gd name="connsiteX0" fmla="*/ 0 w 4591879"/>
              <a:gd name="connsiteY0" fmla="*/ 2484783 h 2484783"/>
              <a:gd name="connsiteX1" fmla="*/ 1749287 w 4591879"/>
              <a:gd name="connsiteY1" fmla="*/ 626166 h 2484783"/>
              <a:gd name="connsiteX2" fmla="*/ 4591879 w 4591879"/>
              <a:gd name="connsiteY2" fmla="*/ 0 h 2484783"/>
            </a:gdLst>
            <a:ahLst/>
            <a:cxnLst>
              <a:cxn ang="0">
                <a:pos x="connsiteX0" y="connsiteY0"/>
              </a:cxn>
              <a:cxn ang="0">
                <a:pos x="connsiteX1" y="connsiteY1"/>
              </a:cxn>
              <a:cxn ang="0">
                <a:pos x="connsiteX2" y="connsiteY2"/>
              </a:cxn>
            </a:cxnLst>
            <a:rect l="l" t="t" r="r" b="b"/>
            <a:pathLst>
              <a:path w="4591879" h="2484783">
                <a:moveTo>
                  <a:pt x="0" y="2484783"/>
                </a:moveTo>
                <a:cubicBezTo>
                  <a:pt x="491987" y="1762539"/>
                  <a:pt x="983974" y="1040296"/>
                  <a:pt x="1749287" y="626166"/>
                </a:cubicBezTo>
                <a:cubicBezTo>
                  <a:pt x="2514600" y="212035"/>
                  <a:pt x="3553239" y="106017"/>
                  <a:pt x="4591879"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フリーフォーム: 図形 7">
            <a:extLst>
              <a:ext uri="{FF2B5EF4-FFF2-40B4-BE49-F238E27FC236}">
                <a16:creationId xmlns:a16="http://schemas.microsoft.com/office/drawing/2014/main" id="{A92B3E9C-98D1-4C24-9636-0DB8DEEB71D0}"/>
              </a:ext>
            </a:extLst>
          </p:cNvPr>
          <p:cNvSpPr/>
          <p:nvPr/>
        </p:nvSpPr>
        <p:spPr>
          <a:xfrm>
            <a:off x="2733261" y="2017643"/>
            <a:ext cx="6033052" cy="3200400"/>
          </a:xfrm>
          <a:custGeom>
            <a:avLst/>
            <a:gdLst>
              <a:gd name="connsiteX0" fmla="*/ 0 w 6033052"/>
              <a:gd name="connsiteY0" fmla="*/ 3200400 h 3200400"/>
              <a:gd name="connsiteX1" fmla="*/ 1679713 w 6033052"/>
              <a:gd name="connsiteY1" fmla="*/ 834887 h 3200400"/>
              <a:gd name="connsiteX2" fmla="*/ 6033052 w 6033052"/>
              <a:gd name="connsiteY2" fmla="*/ 0 h 3200400"/>
            </a:gdLst>
            <a:ahLst/>
            <a:cxnLst>
              <a:cxn ang="0">
                <a:pos x="connsiteX0" y="connsiteY0"/>
              </a:cxn>
              <a:cxn ang="0">
                <a:pos x="connsiteX1" y="connsiteY1"/>
              </a:cxn>
              <a:cxn ang="0">
                <a:pos x="connsiteX2" y="connsiteY2"/>
              </a:cxn>
            </a:cxnLst>
            <a:rect l="l" t="t" r="r" b="b"/>
            <a:pathLst>
              <a:path w="6033052" h="3200400">
                <a:moveTo>
                  <a:pt x="0" y="3200400"/>
                </a:moveTo>
                <a:cubicBezTo>
                  <a:pt x="337102" y="2284343"/>
                  <a:pt x="674204" y="1368287"/>
                  <a:pt x="1679713" y="834887"/>
                </a:cubicBezTo>
                <a:cubicBezTo>
                  <a:pt x="2685222" y="301487"/>
                  <a:pt x="4359137" y="150743"/>
                  <a:pt x="6033052"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18D207E1-64CB-4FBF-BF37-105730A61ACF}"/>
              </a:ext>
            </a:extLst>
          </p:cNvPr>
          <p:cNvSpPr txBox="1"/>
          <p:nvPr/>
        </p:nvSpPr>
        <p:spPr>
          <a:xfrm>
            <a:off x="4721674" y="3614990"/>
            <a:ext cx="565569" cy="369332"/>
          </a:xfrm>
          <a:prstGeom prst="rect">
            <a:avLst/>
          </a:prstGeom>
          <a:noFill/>
        </p:spPr>
        <p:txBody>
          <a:bodyPr wrap="square" rtlCol="0">
            <a:spAutoFit/>
          </a:bodyPr>
          <a:lstStyle/>
          <a:p>
            <a:r>
              <a:rPr kumimoji="1" lang="en-US" altLang="ja-JP" b="1" dirty="0"/>
              <a:t>6.4</a:t>
            </a:r>
            <a:endParaRPr kumimoji="1" lang="ja-JP" altLang="en-US" b="1" dirty="0"/>
          </a:p>
        </p:txBody>
      </p:sp>
      <p:sp>
        <p:nvSpPr>
          <p:cNvPr id="30" name="テキスト ボックス 29">
            <a:extLst>
              <a:ext uri="{FF2B5EF4-FFF2-40B4-BE49-F238E27FC236}">
                <a16:creationId xmlns:a16="http://schemas.microsoft.com/office/drawing/2014/main" id="{78F89E00-381E-4D37-A03D-99E9F20F456D}"/>
              </a:ext>
            </a:extLst>
          </p:cNvPr>
          <p:cNvSpPr txBox="1"/>
          <p:nvPr/>
        </p:nvSpPr>
        <p:spPr>
          <a:xfrm>
            <a:off x="4696238" y="4221863"/>
            <a:ext cx="563167" cy="369332"/>
          </a:xfrm>
          <a:prstGeom prst="rect">
            <a:avLst/>
          </a:prstGeom>
          <a:noFill/>
        </p:spPr>
        <p:txBody>
          <a:bodyPr wrap="square" rtlCol="0">
            <a:spAutoFit/>
          </a:bodyPr>
          <a:lstStyle/>
          <a:p>
            <a:r>
              <a:rPr kumimoji="1" lang="en-US" altLang="ja-JP" b="1" dirty="0"/>
              <a:t>7.7</a:t>
            </a:r>
            <a:endParaRPr kumimoji="1" lang="ja-JP" altLang="en-US" b="1" dirty="0"/>
          </a:p>
        </p:txBody>
      </p:sp>
      <p:sp>
        <p:nvSpPr>
          <p:cNvPr id="31" name="テキスト ボックス 30">
            <a:extLst>
              <a:ext uri="{FF2B5EF4-FFF2-40B4-BE49-F238E27FC236}">
                <a16:creationId xmlns:a16="http://schemas.microsoft.com/office/drawing/2014/main" id="{9C39A703-991B-4775-87CC-2A9D55DDCCD8}"/>
              </a:ext>
            </a:extLst>
          </p:cNvPr>
          <p:cNvSpPr txBox="1"/>
          <p:nvPr/>
        </p:nvSpPr>
        <p:spPr>
          <a:xfrm>
            <a:off x="5267123" y="3189030"/>
            <a:ext cx="548847" cy="369332"/>
          </a:xfrm>
          <a:prstGeom prst="rect">
            <a:avLst/>
          </a:prstGeom>
          <a:noFill/>
        </p:spPr>
        <p:txBody>
          <a:bodyPr wrap="square" rtlCol="0">
            <a:spAutoFit/>
          </a:bodyPr>
          <a:lstStyle/>
          <a:p>
            <a:r>
              <a:rPr lang="en-US" altLang="ja-JP" b="1" dirty="0"/>
              <a:t>7.2</a:t>
            </a:r>
            <a:endParaRPr kumimoji="1" lang="ja-JP" altLang="en-US" b="1" dirty="0"/>
          </a:p>
        </p:txBody>
      </p:sp>
      <p:sp>
        <p:nvSpPr>
          <p:cNvPr id="32" name="テキスト ボックス 31">
            <a:extLst>
              <a:ext uri="{FF2B5EF4-FFF2-40B4-BE49-F238E27FC236}">
                <a16:creationId xmlns:a16="http://schemas.microsoft.com/office/drawing/2014/main" id="{7E3BDA91-D722-40AC-A661-51793B1490C9}"/>
              </a:ext>
            </a:extLst>
          </p:cNvPr>
          <p:cNvSpPr txBox="1"/>
          <p:nvPr/>
        </p:nvSpPr>
        <p:spPr>
          <a:xfrm>
            <a:off x="5184809" y="4323018"/>
            <a:ext cx="565568" cy="369332"/>
          </a:xfrm>
          <a:prstGeom prst="rect">
            <a:avLst/>
          </a:prstGeom>
          <a:noFill/>
        </p:spPr>
        <p:txBody>
          <a:bodyPr wrap="square" rtlCol="0">
            <a:spAutoFit/>
          </a:bodyPr>
          <a:lstStyle/>
          <a:p>
            <a:r>
              <a:rPr kumimoji="1" lang="en-US" altLang="ja-JP" b="1" dirty="0"/>
              <a:t>9.8</a:t>
            </a:r>
            <a:endParaRPr kumimoji="1" lang="ja-JP" altLang="en-US" b="1" dirty="0"/>
          </a:p>
        </p:txBody>
      </p:sp>
      <p:sp>
        <p:nvSpPr>
          <p:cNvPr id="33" name="テキスト ボックス 32">
            <a:extLst>
              <a:ext uri="{FF2B5EF4-FFF2-40B4-BE49-F238E27FC236}">
                <a16:creationId xmlns:a16="http://schemas.microsoft.com/office/drawing/2014/main" id="{28782796-17C7-44FC-82F3-A02F1414BA4F}"/>
              </a:ext>
            </a:extLst>
          </p:cNvPr>
          <p:cNvSpPr txBox="1"/>
          <p:nvPr/>
        </p:nvSpPr>
        <p:spPr>
          <a:xfrm>
            <a:off x="4785691" y="2358960"/>
            <a:ext cx="501552" cy="369332"/>
          </a:xfrm>
          <a:prstGeom prst="rect">
            <a:avLst/>
          </a:prstGeom>
          <a:noFill/>
        </p:spPr>
        <p:txBody>
          <a:bodyPr wrap="square" rtlCol="0">
            <a:spAutoFit/>
          </a:bodyPr>
          <a:lstStyle/>
          <a:p>
            <a:r>
              <a:rPr kumimoji="1" lang="en-US" altLang="ja-JP" b="1" dirty="0"/>
              <a:t>13</a:t>
            </a:r>
            <a:endParaRPr kumimoji="1" lang="ja-JP" altLang="en-US" b="1" dirty="0"/>
          </a:p>
        </p:txBody>
      </p:sp>
      <p:sp>
        <p:nvSpPr>
          <p:cNvPr id="34" name="テキスト ボックス 33">
            <a:extLst>
              <a:ext uri="{FF2B5EF4-FFF2-40B4-BE49-F238E27FC236}">
                <a16:creationId xmlns:a16="http://schemas.microsoft.com/office/drawing/2014/main" id="{7EA13662-FE1B-4B0F-84AD-0BE4EB5F0160}"/>
              </a:ext>
            </a:extLst>
          </p:cNvPr>
          <p:cNvSpPr txBox="1"/>
          <p:nvPr/>
        </p:nvSpPr>
        <p:spPr>
          <a:xfrm>
            <a:off x="4868747" y="2834531"/>
            <a:ext cx="718447" cy="369332"/>
          </a:xfrm>
          <a:prstGeom prst="rect">
            <a:avLst/>
          </a:prstGeom>
          <a:noFill/>
        </p:spPr>
        <p:txBody>
          <a:bodyPr wrap="square" rtlCol="0">
            <a:spAutoFit/>
          </a:bodyPr>
          <a:lstStyle/>
          <a:p>
            <a:r>
              <a:rPr kumimoji="1" lang="en-US" altLang="ja-JP" b="1" dirty="0"/>
              <a:t>10.1</a:t>
            </a:r>
            <a:endParaRPr kumimoji="1" lang="ja-JP" altLang="en-US" b="1" dirty="0"/>
          </a:p>
        </p:txBody>
      </p:sp>
      <p:sp>
        <p:nvSpPr>
          <p:cNvPr id="35" name="テキスト ボックス 34">
            <a:extLst>
              <a:ext uri="{FF2B5EF4-FFF2-40B4-BE49-F238E27FC236}">
                <a16:creationId xmlns:a16="http://schemas.microsoft.com/office/drawing/2014/main" id="{8CB65B01-C330-4DE3-A496-E821FFCB3215}"/>
              </a:ext>
            </a:extLst>
          </p:cNvPr>
          <p:cNvSpPr txBox="1"/>
          <p:nvPr/>
        </p:nvSpPr>
        <p:spPr>
          <a:xfrm>
            <a:off x="8494127" y="1514133"/>
            <a:ext cx="544371" cy="246221"/>
          </a:xfrm>
          <a:prstGeom prst="rect">
            <a:avLst/>
          </a:prstGeom>
          <a:noFill/>
        </p:spPr>
        <p:txBody>
          <a:bodyPr wrap="square" rtlCol="0">
            <a:spAutoFit/>
          </a:bodyPr>
          <a:lstStyle/>
          <a:p>
            <a:r>
              <a:rPr kumimoji="1" lang="en-US" altLang="ja-JP" sz="1000" dirty="0"/>
              <a:t>(10,9)</a:t>
            </a:r>
            <a:endParaRPr kumimoji="1" lang="ja-JP" altLang="en-US" sz="1000" dirty="0"/>
          </a:p>
        </p:txBody>
      </p:sp>
      <p:sp>
        <p:nvSpPr>
          <p:cNvPr id="36" name="テキスト ボックス 35">
            <a:extLst>
              <a:ext uri="{FF2B5EF4-FFF2-40B4-BE49-F238E27FC236}">
                <a16:creationId xmlns:a16="http://schemas.microsoft.com/office/drawing/2014/main" id="{22C5B42A-76AA-4D6B-81CE-57F4351B4641}"/>
              </a:ext>
            </a:extLst>
          </p:cNvPr>
          <p:cNvSpPr txBox="1"/>
          <p:nvPr/>
        </p:nvSpPr>
        <p:spPr>
          <a:xfrm>
            <a:off x="7502818" y="2867751"/>
            <a:ext cx="544371" cy="246221"/>
          </a:xfrm>
          <a:prstGeom prst="rect">
            <a:avLst/>
          </a:prstGeom>
          <a:noFill/>
        </p:spPr>
        <p:txBody>
          <a:bodyPr wrap="square" rtlCol="0">
            <a:spAutoFit/>
          </a:bodyPr>
          <a:lstStyle/>
          <a:p>
            <a:r>
              <a:rPr kumimoji="1" lang="en-US" altLang="ja-JP" sz="1000" dirty="0"/>
              <a:t>(8,6)</a:t>
            </a:r>
            <a:endParaRPr kumimoji="1" lang="ja-JP" altLang="en-US" sz="1000" dirty="0"/>
          </a:p>
        </p:txBody>
      </p:sp>
      <p:sp>
        <p:nvSpPr>
          <p:cNvPr id="37" name="テキスト ボックス 36">
            <a:extLst>
              <a:ext uri="{FF2B5EF4-FFF2-40B4-BE49-F238E27FC236}">
                <a16:creationId xmlns:a16="http://schemas.microsoft.com/office/drawing/2014/main" id="{C058967A-D2C1-4AED-B00A-564B3B2E881E}"/>
              </a:ext>
            </a:extLst>
          </p:cNvPr>
          <p:cNvSpPr txBox="1"/>
          <p:nvPr/>
        </p:nvSpPr>
        <p:spPr>
          <a:xfrm>
            <a:off x="8068348" y="4403301"/>
            <a:ext cx="544371" cy="246221"/>
          </a:xfrm>
          <a:prstGeom prst="rect">
            <a:avLst/>
          </a:prstGeom>
          <a:noFill/>
        </p:spPr>
        <p:txBody>
          <a:bodyPr wrap="square" rtlCol="0">
            <a:spAutoFit/>
          </a:bodyPr>
          <a:lstStyle/>
          <a:p>
            <a:r>
              <a:rPr kumimoji="1" lang="en-US" altLang="ja-JP" sz="1000" dirty="0"/>
              <a:t>(9,2)</a:t>
            </a:r>
            <a:endParaRPr kumimoji="1" lang="ja-JP" altLang="en-US" sz="1000" dirty="0"/>
          </a:p>
        </p:txBody>
      </p:sp>
      <p:sp>
        <p:nvSpPr>
          <p:cNvPr id="38" name="テキスト ボックス 37">
            <a:extLst>
              <a:ext uri="{FF2B5EF4-FFF2-40B4-BE49-F238E27FC236}">
                <a16:creationId xmlns:a16="http://schemas.microsoft.com/office/drawing/2014/main" id="{3729F3D3-3C33-4470-9F5D-48AD4DBFEF40}"/>
              </a:ext>
            </a:extLst>
          </p:cNvPr>
          <p:cNvSpPr txBox="1"/>
          <p:nvPr/>
        </p:nvSpPr>
        <p:spPr>
          <a:xfrm>
            <a:off x="6313996" y="4743779"/>
            <a:ext cx="544371" cy="246221"/>
          </a:xfrm>
          <a:prstGeom prst="rect">
            <a:avLst/>
          </a:prstGeom>
          <a:noFill/>
        </p:spPr>
        <p:txBody>
          <a:bodyPr wrap="square" rtlCol="0">
            <a:spAutoFit/>
          </a:bodyPr>
          <a:lstStyle/>
          <a:p>
            <a:r>
              <a:rPr kumimoji="1" lang="en-US" altLang="ja-JP" sz="1000" dirty="0"/>
              <a:t>(6,1)</a:t>
            </a:r>
            <a:endParaRPr kumimoji="1" lang="ja-JP" altLang="en-US" sz="1000" dirty="0"/>
          </a:p>
        </p:txBody>
      </p:sp>
      <p:sp>
        <p:nvSpPr>
          <p:cNvPr id="39" name="テキスト ボックス 38">
            <a:extLst>
              <a:ext uri="{FF2B5EF4-FFF2-40B4-BE49-F238E27FC236}">
                <a16:creationId xmlns:a16="http://schemas.microsoft.com/office/drawing/2014/main" id="{78725C9A-135B-4021-92B6-289652131A09}"/>
              </a:ext>
            </a:extLst>
          </p:cNvPr>
          <p:cNvSpPr txBox="1"/>
          <p:nvPr/>
        </p:nvSpPr>
        <p:spPr>
          <a:xfrm>
            <a:off x="6912893" y="3656571"/>
            <a:ext cx="544371" cy="246221"/>
          </a:xfrm>
          <a:prstGeom prst="rect">
            <a:avLst/>
          </a:prstGeom>
          <a:noFill/>
        </p:spPr>
        <p:txBody>
          <a:bodyPr wrap="square" rtlCol="0">
            <a:spAutoFit/>
          </a:bodyPr>
          <a:lstStyle/>
          <a:p>
            <a:r>
              <a:rPr kumimoji="1" lang="en-US" altLang="ja-JP" sz="1000" dirty="0"/>
              <a:t>(7,4)</a:t>
            </a:r>
            <a:endParaRPr kumimoji="1" lang="ja-JP" altLang="en-US" sz="1000" dirty="0"/>
          </a:p>
        </p:txBody>
      </p:sp>
      <p:sp>
        <p:nvSpPr>
          <p:cNvPr id="40" name="テキスト ボックス 39">
            <a:extLst>
              <a:ext uri="{FF2B5EF4-FFF2-40B4-BE49-F238E27FC236}">
                <a16:creationId xmlns:a16="http://schemas.microsoft.com/office/drawing/2014/main" id="{C1AE9C86-7998-45E3-8DE7-4D658076882C}"/>
              </a:ext>
            </a:extLst>
          </p:cNvPr>
          <p:cNvSpPr txBox="1"/>
          <p:nvPr/>
        </p:nvSpPr>
        <p:spPr>
          <a:xfrm>
            <a:off x="5745369" y="2457034"/>
            <a:ext cx="544371" cy="246221"/>
          </a:xfrm>
          <a:prstGeom prst="rect">
            <a:avLst/>
          </a:prstGeom>
          <a:noFill/>
        </p:spPr>
        <p:txBody>
          <a:bodyPr wrap="square" rtlCol="0">
            <a:spAutoFit/>
          </a:bodyPr>
          <a:lstStyle/>
          <a:p>
            <a:r>
              <a:rPr kumimoji="1" lang="en-US" altLang="ja-JP" sz="1000" dirty="0"/>
              <a:t>(5,7)</a:t>
            </a:r>
            <a:endParaRPr kumimoji="1" lang="ja-JP" altLang="en-US" sz="1000" dirty="0"/>
          </a:p>
        </p:txBody>
      </p:sp>
    </p:spTree>
    <p:extLst>
      <p:ext uri="{BB962C8B-B14F-4D97-AF65-F5344CB8AC3E}">
        <p14:creationId xmlns:p14="http://schemas.microsoft.com/office/powerpoint/2010/main" val="293352494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8" name="どうやって新しい特徴量を作成しているのか？"/>
          <p:cNvSpPr txBox="1"/>
          <p:nvPr/>
        </p:nvSpPr>
        <p:spPr>
          <a:xfrm>
            <a:off x="3349371" y="181632"/>
            <a:ext cx="5572038"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sz="2050" dirty="0" err="1"/>
              <a:t>どうやって新しい特徴量を作成しているのか</a:t>
            </a:r>
            <a:r>
              <a:rPr sz="2050" dirty="0"/>
              <a:t>？</a:t>
            </a:r>
          </a:p>
        </p:txBody>
      </p:sp>
      <p:sp>
        <p:nvSpPr>
          <p:cNvPr id="12" name="どうやって新しい特徴量を作成しているのか？">
            <a:extLst>
              <a:ext uri="{FF2B5EF4-FFF2-40B4-BE49-F238E27FC236}">
                <a16:creationId xmlns:a16="http://schemas.microsoft.com/office/drawing/2014/main" id="{E9201A4F-05EF-4481-BCF3-3BA1FFE37684}"/>
              </a:ext>
            </a:extLst>
          </p:cNvPr>
          <p:cNvSpPr txBox="1"/>
          <p:nvPr/>
        </p:nvSpPr>
        <p:spPr>
          <a:xfrm>
            <a:off x="4757392" y="4602232"/>
            <a:ext cx="839974"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t>色合い</a:t>
            </a:r>
            <a:endParaRPr sz="2050" dirty="0"/>
          </a:p>
        </p:txBody>
      </p:sp>
      <p:sp>
        <p:nvSpPr>
          <p:cNvPr id="13" name="どうやって新しい特徴量を作成しているのか？">
            <a:extLst>
              <a:ext uri="{FF2B5EF4-FFF2-40B4-BE49-F238E27FC236}">
                <a16:creationId xmlns:a16="http://schemas.microsoft.com/office/drawing/2014/main" id="{69B803F7-9CE6-40AD-9FEA-C4C7852D26C3}"/>
              </a:ext>
            </a:extLst>
          </p:cNvPr>
          <p:cNvSpPr txBox="1"/>
          <p:nvPr/>
        </p:nvSpPr>
        <p:spPr>
          <a:xfrm>
            <a:off x="310658" y="966871"/>
            <a:ext cx="577081"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t>甘さ</a:t>
            </a:r>
            <a:endParaRPr sz="2050" dirty="0"/>
          </a:p>
        </p:txBody>
      </p:sp>
      <p:sp>
        <p:nvSpPr>
          <p:cNvPr id="20" name="各点を新しい軸上に移す">
            <a:extLst>
              <a:ext uri="{FF2B5EF4-FFF2-40B4-BE49-F238E27FC236}">
                <a16:creationId xmlns:a16="http://schemas.microsoft.com/office/drawing/2014/main" id="{5118E84A-B540-497B-A002-A554BA6DBA36}"/>
              </a:ext>
            </a:extLst>
          </p:cNvPr>
          <p:cNvSpPr txBox="1"/>
          <p:nvPr/>
        </p:nvSpPr>
        <p:spPr>
          <a:xfrm>
            <a:off x="2707641" y="5881654"/>
            <a:ext cx="6623608" cy="6822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t>この時の原点からの距離が新しい特徴量の値になります</a:t>
            </a:r>
            <a:endParaRPr lang="en-US" altLang="ja-JP" sz="2050" dirty="0"/>
          </a:p>
          <a:p>
            <a:r>
              <a:rPr lang="ja-JP" altLang="en-US" sz="2050" dirty="0"/>
              <a:t>これで</a:t>
            </a:r>
            <a:r>
              <a:rPr lang="en-US" altLang="ja-JP" sz="2050" dirty="0"/>
              <a:t>2</a:t>
            </a:r>
            <a:r>
              <a:rPr lang="ja-JP" altLang="en-US" sz="2050" dirty="0"/>
              <a:t>つの特徴量が</a:t>
            </a:r>
            <a:r>
              <a:rPr lang="en-US" altLang="ja-JP" sz="2050" dirty="0"/>
              <a:t>1</a:t>
            </a:r>
            <a:r>
              <a:rPr lang="ja-JP" altLang="en-US" sz="2050" dirty="0"/>
              <a:t>つに集約されたことになります</a:t>
            </a:r>
            <a:endParaRPr sz="2050" dirty="0"/>
          </a:p>
        </p:txBody>
      </p:sp>
      <p:pic>
        <p:nvPicPr>
          <p:cNvPr id="21" name="図 20">
            <a:extLst>
              <a:ext uri="{FF2B5EF4-FFF2-40B4-BE49-F238E27FC236}">
                <a16:creationId xmlns:a16="http://schemas.microsoft.com/office/drawing/2014/main" id="{345ABB71-BA8B-49EE-956C-284667ED4049}"/>
              </a:ext>
            </a:extLst>
          </p:cNvPr>
          <p:cNvPicPr>
            <a:picLocks noChangeAspect="1"/>
          </p:cNvPicPr>
          <p:nvPr/>
        </p:nvPicPr>
        <p:blipFill>
          <a:blip r:embed="rId2"/>
          <a:stretch>
            <a:fillRect/>
          </a:stretch>
        </p:blipFill>
        <p:spPr>
          <a:xfrm>
            <a:off x="599198" y="1373395"/>
            <a:ext cx="4889175" cy="3159578"/>
          </a:xfrm>
          <a:prstGeom prst="rect">
            <a:avLst/>
          </a:prstGeom>
        </p:spPr>
      </p:pic>
      <p:sp>
        <p:nvSpPr>
          <p:cNvPr id="33" name="矢印: 右 32">
            <a:extLst>
              <a:ext uri="{FF2B5EF4-FFF2-40B4-BE49-F238E27FC236}">
                <a16:creationId xmlns:a16="http://schemas.microsoft.com/office/drawing/2014/main" id="{20742155-3308-4279-97E2-D934DD1E58D8}"/>
              </a:ext>
            </a:extLst>
          </p:cNvPr>
          <p:cNvSpPr/>
          <p:nvPr/>
        </p:nvSpPr>
        <p:spPr>
          <a:xfrm>
            <a:off x="9251972" y="2831975"/>
            <a:ext cx="566531" cy="5367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38" name="表">
            <a:extLst>
              <a:ext uri="{FF2B5EF4-FFF2-40B4-BE49-F238E27FC236}">
                <a16:creationId xmlns:a16="http://schemas.microsoft.com/office/drawing/2014/main" id="{FB5CB2F4-15FF-4275-9B16-00CE79599BC6}"/>
              </a:ext>
            </a:extLst>
          </p:cNvPr>
          <p:cNvGraphicFramePr/>
          <p:nvPr>
            <p:extLst>
              <p:ext uri="{D42A27DB-BD31-4B8C-83A1-F6EECF244321}">
                <p14:modId xmlns:p14="http://schemas.microsoft.com/office/powerpoint/2010/main" val="2120817438"/>
              </p:ext>
            </p:extLst>
          </p:nvPr>
        </p:nvGraphicFramePr>
        <p:xfrm>
          <a:off x="6283642" y="1385543"/>
          <a:ext cx="2637767" cy="3370570"/>
        </p:xfrm>
        <a:graphic>
          <a:graphicData uri="http://schemas.openxmlformats.org/drawingml/2006/table">
            <a:tbl>
              <a:tblPr firstRow="1" firstCol="1" bandRow="1"/>
              <a:tblGrid>
                <a:gridCol w="954404">
                  <a:extLst>
                    <a:ext uri="{9D8B030D-6E8A-4147-A177-3AD203B41FA5}">
                      <a16:colId xmlns:a16="http://schemas.microsoft.com/office/drawing/2014/main" val="20000"/>
                    </a:ext>
                  </a:extLst>
                </a:gridCol>
                <a:gridCol w="709764">
                  <a:extLst>
                    <a:ext uri="{9D8B030D-6E8A-4147-A177-3AD203B41FA5}">
                      <a16:colId xmlns:a16="http://schemas.microsoft.com/office/drawing/2014/main" val="20001"/>
                    </a:ext>
                  </a:extLst>
                </a:gridCol>
                <a:gridCol w="973599">
                  <a:extLst>
                    <a:ext uri="{9D8B030D-6E8A-4147-A177-3AD203B41FA5}">
                      <a16:colId xmlns:a16="http://schemas.microsoft.com/office/drawing/2014/main" val="20003"/>
                    </a:ext>
                  </a:extLst>
                </a:gridCol>
              </a:tblGrid>
              <a:tr h="481510">
                <a:tc>
                  <a:txBody>
                    <a:bodyPr/>
                    <a:lstStyle/>
                    <a:p>
                      <a:pPr algn="ctr" defTabSz="914400">
                        <a:defRPr sz="2200" b="0">
                          <a:sym typeface="ヒラギノ角ゴ ProN W6"/>
                        </a:defRPr>
                      </a:pPr>
                      <a:endParaRPr sz="1400" dirty="0">
                        <a:solidFill>
                          <a:schemeClr val="tx1"/>
                        </a:solidFill>
                      </a:endParaRPr>
                    </a:p>
                  </a:txBody>
                  <a:tcPr marL="25400" marR="25400" marT="25400" marB="25400" anchor="ctr" horzOverflow="overflow"/>
                </a:tc>
                <a:tc>
                  <a:txBody>
                    <a:bodyPr/>
                    <a:lstStyle/>
                    <a:p>
                      <a:pPr algn="ctr" defTabSz="914400">
                        <a:defRPr sz="1800" b="0">
                          <a:solidFill>
                            <a:srgbClr val="000000"/>
                          </a:solidFill>
                        </a:defRPr>
                      </a:pPr>
                      <a:r>
                        <a:rPr lang="ja-JP" altLang="en-US" sz="1400" dirty="0">
                          <a:solidFill>
                            <a:schemeClr val="tx1"/>
                          </a:solidFill>
                          <a:sym typeface="ヒラギノ角ゴ ProN W6"/>
                        </a:rPr>
                        <a:t>色合い</a:t>
                      </a:r>
                      <a:endParaRPr sz="1400" dirty="0">
                        <a:solidFill>
                          <a:schemeClr val="tx1"/>
                        </a:solidFill>
                        <a:sym typeface="ヒラギノ角ゴ ProN W6"/>
                      </a:endParaRPr>
                    </a:p>
                  </a:txBody>
                  <a:tcPr marL="25400" marR="25400" marT="25400" marB="25400" anchor="ctr" horzOverflow="overflow"/>
                </a:tc>
                <a:tc>
                  <a:txBody>
                    <a:bodyPr/>
                    <a:lstStyle/>
                    <a:p>
                      <a:pPr algn="ctr" defTabSz="914400">
                        <a:defRPr sz="1800" b="0">
                          <a:solidFill>
                            <a:srgbClr val="000000"/>
                          </a:solidFill>
                        </a:defRPr>
                      </a:pPr>
                      <a:r>
                        <a:rPr sz="1400">
                          <a:solidFill>
                            <a:schemeClr val="tx1"/>
                          </a:solidFill>
                          <a:sym typeface="ヒラギノ角ゴ ProN W6"/>
                        </a:rPr>
                        <a:t>甘さレベル</a:t>
                      </a:r>
                    </a:p>
                  </a:txBody>
                  <a:tcPr marL="25400" marR="25400" marT="25400" marB="25400" anchor="ctr" horzOverflow="overflow"/>
                </a:tc>
                <a:extLst>
                  <a:ext uri="{0D108BD9-81ED-4DB2-BD59-A6C34878D82A}">
                    <a16:rowId xmlns:a16="http://schemas.microsoft.com/office/drawing/2014/main" val="10000"/>
                  </a:ext>
                </a:extLst>
              </a:tr>
              <a:tr h="481510">
                <a:tc>
                  <a:txBody>
                    <a:bodyPr/>
                    <a:lstStyle/>
                    <a:p>
                      <a:pPr algn="ctr" defTabSz="914400">
                        <a:defRPr sz="1800" b="0">
                          <a:solidFill>
                            <a:srgbClr val="000000"/>
                          </a:solidFill>
                        </a:defRPr>
                      </a:pPr>
                      <a:r>
                        <a:rPr sz="1400" dirty="0">
                          <a:solidFill>
                            <a:schemeClr val="tx1"/>
                          </a:solidFill>
                          <a:sym typeface="ヒラギノ角ゴ ProN W6"/>
                        </a:rPr>
                        <a:t>りんご1</a:t>
                      </a:r>
                    </a:p>
                  </a:txBody>
                  <a:tcPr marL="25400" marR="25400" marT="25400" marB="25400" anchor="ctr" horzOverflow="overflow"/>
                </a:tc>
                <a:tc>
                  <a:txBody>
                    <a:bodyPr/>
                    <a:lstStyle/>
                    <a:p>
                      <a:pPr algn="ctr" defTabSz="914400">
                        <a:defRPr sz="1800"/>
                      </a:pPr>
                      <a:r>
                        <a:rPr sz="1400">
                          <a:solidFill>
                            <a:schemeClr val="tx1"/>
                          </a:solidFill>
                          <a:sym typeface="ヒラギノ角ゴ ProN W3"/>
                        </a:rPr>
                        <a:t>10</a:t>
                      </a:r>
                    </a:p>
                  </a:txBody>
                  <a:tcPr marL="25400" marR="25400" marT="25400" marB="25400" anchor="ctr" horzOverflow="overflow"/>
                </a:tc>
                <a:tc>
                  <a:txBody>
                    <a:bodyPr/>
                    <a:lstStyle/>
                    <a:p>
                      <a:pPr algn="ctr" defTabSz="914400">
                        <a:defRPr sz="1800"/>
                      </a:pPr>
                      <a:r>
                        <a:rPr lang="en-US" sz="1400" dirty="0">
                          <a:solidFill>
                            <a:schemeClr val="tx1"/>
                          </a:solidFill>
                          <a:sym typeface="ヒラギノ角ゴ ProN W3"/>
                        </a:rPr>
                        <a:t>9</a:t>
                      </a:r>
                      <a:endParaRPr sz="1400" dirty="0">
                        <a:solidFill>
                          <a:schemeClr val="tx1"/>
                        </a:solidFill>
                        <a:sym typeface="ヒラギノ角ゴ ProN W3"/>
                      </a:endParaRPr>
                    </a:p>
                  </a:txBody>
                  <a:tcPr marL="25400" marR="25400" marT="25400" marB="25400" anchor="ctr" horzOverflow="overflow"/>
                </a:tc>
                <a:extLst>
                  <a:ext uri="{0D108BD9-81ED-4DB2-BD59-A6C34878D82A}">
                    <a16:rowId xmlns:a16="http://schemas.microsoft.com/office/drawing/2014/main" val="10001"/>
                  </a:ext>
                </a:extLst>
              </a:tr>
              <a:tr h="481510">
                <a:tc>
                  <a:txBody>
                    <a:bodyPr/>
                    <a:lstStyle/>
                    <a:p>
                      <a:pPr algn="ctr" defTabSz="914400">
                        <a:defRPr sz="1800" b="0">
                          <a:solidFill>
                            <a:srgbClr val="000000"/>
                          </a:solidFill>
                        </a:defRPr>
                      </a:pPr>
                      <a:r>
                        <a:rPr sz="1400" dirty="0">
                          <a:solidFill>
                            <a:schemeClr val="tx1"/>
                          </a:solidFill>
                          <a:sym typeface="ヒラギノ角ゴ ProN W6"/>
                        </a:rPr>
                        <a:t>りんご２</a:t>
                      </a:r>
                    </a:p>
                  </a:txBody>
                  <a:tcPr marL="25400" marR="25400" marT="25400" marB="25400" anchor="ctr" horzOverflow="overflow"/>
                </a:tc>
                <a:tc>
                  <a:txBody>
                    <a:bodyPr/>
                    <a:lstStyle/>
                    <a:p>
                      <a:pPr algn="ctr" defTabSz="914400">
                        <a:defRPr sz="1800"/>
                      </a:pPr>
                      <a:r>
                        <a:rPr sz="1400" dirty="0">
                          <a:solidFill>
                            <a:schemeClr val="tx1"/>
                          </a:solidFill>
                          <a:sym typeface="ヒラギノ角ゴ ProN W3"/>
                        </a:rPr>
                        <a:t>8</a:t>
                      </a:r>
                    </a:p>
                  </a:txBody>
                  <a:tcPr marL="25400" marR="25400" marT="25400" marB="25400" anchor="ctr" horzOverflow="overflow"/>
                </a:tc>
                <a:tc>
                  <a:txBody>
                    <a:bodyPr/>
                    <a:lstStyle/>
                    <a:p>
                      <a:pPr algn="ctr" defTabSz="914400">
                        <a:defRPr sz="1800"/>
                      </a:pPr>
                      <a:r>
                        <a:rPr lang="en-US" sz="1400" dirty="0">
                          <a:solidFill>
                            <a:schemeClr val="tx1"/>
                          </a:solidFill>
                          <a:sym typeface="ヒラギノ角ゴ ProN W3"/>
                        </a:rPr>
                        <a:t>6</a:t>
                      </a:r>
                      <a:endParaRPr sz="1400" dirty="0">
                        <a:solidFill>
                          <a:schemeClr val="tx1"/>
                        </a:solidFill>
                        <a:sym typeface="ヒラギノ角ゴ ProN W3"/>
                      </a:endParaRPr>
                    </a:p>
                  </a:txBody>
                  <a:tcPr marL="25400" marR="25400" marT="25400" marB="25400" anchor="ctr" horzOverflow="overflow"/>
                </a:tc>
                <a:extLst>
                  <a:ext uri="{0D108BD9-81ED-4DB2-BD59-A6C34878D82A}">
                    <a16:rowId xmlns:a16="http://schemas.microsoft.com/office/drawing/2014/main" val="10002"/>
                  </a:ext>
                </a:extLst>
              </a:tr>
              <a:tr h="481510">
                <a:tc>
                  <a:txBody>
                    <a:bodyPr/>
                    <a:lstStyle/>
                    <a:p>
                      <a:pPr algn="ctr" defTabSz="914400">
                        <a:defRPr sz="1800" b="0">
                          <a:solidFill>
                            <a:srgbClr val="000000"/>
                          </a:solidFill>
                        </a:defRPr>
                      </a:pPr>
                      <a:r>
                        <a:rPr lang="ja-JP" altLang="en-US" sz="1400" dirty="0">
                          <a:solidFill>
                            <a:schemeClr val="tx1"/>
                          </a:solidFill>
                          <a:sym typeface="ヒラギノ角ゴ ProN W6"/>
                        </a:rPr>
                        <a:t>れもん</a:t>
                      </a:r>
                      <a:r>
                        <a:rPr lang="en-US" altLang="ja-JP" sz="1400" dirty="0">
                          <a:solidFill>
                            <a:schemeClr val="tx1"/>
                          </a:solidFill>
                          <a:sym typeface="ヒラギノ角ゴ ProN W6"/>
                        </a:rPr>
                        <a:t>1</a:t>
                      </a:r>
                      <a:endParaRPr sz="1400" dirty="0">
                        <a:solidFill>
                          <a:schemeClr val="tx1"/>
                        </a:solidFill>
                        <a:sym typeface="ヒラギノ角ゴ ProN W6"/>
                      </a:endParaRPr>
                    </a:p>
                  </a:txBody>
                  <a:tcPr marL="25400" marR="25400" marT="25400" marB="25400" anchor="ctr" horzOverflow="overflow"/>
                </a:tc>
                <a:tc>
                  <a:txBody>
                    <a:bodyPr/>
                    <a:lstStyle/>
                    <a:p>
                      <a:pPr algn="ctr" defTabSz="914400">
                        <a:defRPr sz="1800"/>
                      </a:pPr>
                      <a:r>
                        <a:rPr lang="en-US" sz="1400" dirty="0">
                          <a:solidFill>
                            <a:schemeClr val="tx1"/>
                          </a:solidFill>
                          <a:sym typeface="ヒラギノ角ゴ ProN W3"/>
                        </a:rPr>
                        <a:t>9</a:t>
                      </a:r>
                      <a:endParaRPr sz="1400" dirty="0">
                        <a:solidFill>
                          <a:schemeClr val="tx1"/>
                        </a:solidFill>
                        <a:sym typeface="ヒラギノ角ゴ ProN W3"/>
                      </a:endParaRPr>
                    </a:p>
                  </a:txBody>
                  <a:tcPr marL="25400" marR="25400" marT="25400" marB="25400" anchor="ctr" horzOverflow="overflow"/>
                </a:tc>
                <a:tc>
                  <a:txBody>
                    <a:bodyPr/>
                    <a:lstStyle/>
                    <a:p>
                      <a:pPr algn="ctr" defTabSz="914400">
                        <a:defRPr sz="1800"/>
                      </a:pPr>
                      <a:r>
                        <a:rPr lang="en-US" sz="1400" dirty="0">
                          <a:solidFill>
                            <a:schemeClr val="tx1"/>
                          </a:solidFill>
                          <a:sym typeface="ヒラギノ角ゴ ProN W3"/>
                        </a:rPr>
                        <a:t>2</a:t>
                      </a:r>
                      <a:endParaRPr sz="1400" dirty="0">
                        <a:solidFill>
                          <a:schemeClr val="tx1"/>
                        </a:solidFill>
                        <a:sym typeface="ヒラギノ角ゴ ProN W3"/>
                      </a:endParaRPr>
                    </a:p>
                  </a:txBody>
                  <a:tcPr marL="25400" marR="25400" marT="25400" marB="25400" anchor="ctr" horzOverflow="overflow"/>
                </a:tc>
                <a:extLst>
                  <a:ext uri="{0D108BD9-81ED-4DB2-BD59-A6C34878D82A}">
                    <a16:rowId xmlns:a16="http://schemas.microsoft.com/office/drawing/2014/main" val="10003"/>
                  </a:ext>
                </a:extLst>
              </a:tr>
              <a:tr h="481510">
                <a:tc>
                  <a:txBody>
                    <a:bodyPr/>
                    <a:lstStyle/>
                    <a:p>
                      <a:pPr algn="ctr" defTabSz="914400">
                        <a:defRPr sz="1800" b="0">
                          <a:solidFill>
                            <a:srgbClr val="000000"/>
                          </a:solidFill>
                        </a:defRPr>
                      </a:pPr>
                      <a:r>
                        <a:rPr lang="ja-JP" altLang="en-US" sz="1400" dirty="0">
                          <a:solidFill>
                            <a:schemeClr val="tx1"/>
                          </a:solidFill>
                          <a:sym typeface="ヒラギノ角ゴ ProN W6"/>
                        </a:rPr>
                        <a:t>バナナ</a:t>
                      </a:r>
                      <a:r>
                        <a:rPr lang="en-US" altLang="ja-JP" sz="1400" dirty="0">
                          <a:solidFill>
                            <a:schemeClr val="tx1"/>
                          </a:solidFill>
                          <a:sym typeface="ヒラギノ角ゴ ProN W6"/>
                        </a:rPr>
                        <a:t>1</a:t>
                      </a:r>
                      <a:endParaRPr sz="1400" dirty="0">
                        <a:solidFill>
                          <a:schemeClr val="tx1"/>
                        </a:solidFill>
                        <a:sym typeface="ヒラギノ角ゴ ProN W6"/>
                      </a:endParaRPr>
                    </a:p>
                  </a:txBody>
                  <a:tcPr marL="25400" marR="25400" marT="25400" marB="25400" anchor="ctr" horzOverflow="overflow"/>
                </a:tc>
                <a:tc>
                  <a:txBody>
                    <a:bodyPr/>
                    <a:lstStyle/>
                    <a:p>
                      <a:pPr algn="ctr" defTabSz="914400">
                        <a:defRPr sz="1800"/>
                      </a:pPr>
                      <a:r>
                        <a:rPr lang="en-US" sz="1400" dirty="0">
                          <a:solidFill>
                            <a:schemeClr val="tx1"/>
                          </a:solidFill>
                          <a:sym typeface="ヒラギノ角ゴ ProN W3"/>
                        </a:rPr>
                        <a:t>5</a:t>
                      </a:r>
                      <a:endParaRPr sz="1400" dirty="0">
                        <a:solidFill>
                          <a:schemeClr val="tx1"/>
                        </a:solidFill>
                        <a:sym typeface="ヒラギノ角ゴ ProN W3"/>
                      </a:endParaRPr>
                    </a:p>
                  </a:txBody>
                  <a:tcPr marL="25400" marR="25400" marT="25400" marB="25400" anchor="ctr" horzOverflow="overflow"/>
                </a:tc>
                <a:tc>
                  <a:txBody>
                    <a:bodyPr/>
                    <a:lstStyle/>
                    <a:p>
                      <a:pPr algn="ctr" defTabSz="914400">
                        <a:defRPr sz="1800"/>
                      </a:pPr>
                      <a:r>
                        <a:rPr sz="1400" dirty="0">
                          <a:solidFill>
                            <a:schemeClr val="tx1"/>
                          </a:solidFill>
                          <a:sym typeface="ヒラギノ角ゴ ProN W3"/>
                        </a:rPr>
                        <a:t>7</a:t>
                      </a:r>
                    </a:p>
                  </a:txBody>
                  <a:tcPr marL="25400" marR="25400" marT="25400" marB="25400" anchor="ctr" horzOverflow="overflow"/>
                </a:tc>
                <a:extLst>
                  <a:ext uri="{0D108BD9-81ED-4DB2-BD59-A6C34878D82A}">
                    <a16:rowId xmlns:a16="http://schemas.microsoft.com/office/drawing/2014/main" val="10004"/>
                  </a:ext>
                </a:extLst>
              </a:tr>
              <a:tr h="481510">
                <a:tc>
                  <a:txBody>
                    <a:bodyPr/>
                    <a:lstStyle/>
                    <a:p>
                      <a:pPr algn="ctr" defTabSz="914400">
                        <a:defRPr sz="1800" b="0">
                          <a:solidFill>
                            <a:srgbClr val="000000"/>
                          </a:solidFill>
                        </a:defRPr>
                      </a:pPr>
                      <a:r>
                        <a:rPr lang="ja-JP" altLang="en-US" sz="1400" dirty="0">
                          <a:solidFill>
                            <a:schemeClr val="tx1"/>
                          </a:solidFill>
                          <a:sym typeface="ヒラギノ角ゴ ProN W6"/>
                        </a:rPr>
                        <a:t>バナナ</a:t>
                      </a:r>
                      <a:r>
                        <a:rPr lang="en-US" altLang="ja-JP" sz="1400" dirty="0">
                          <a:solidFill>
                            <a:schemeClr val="tx1"/>
                          </a:solidFill>
                          <a:sym typeface="ヒラギノ角ゴ ProN W6"/>
                        </a:rPr>
                        <a:t>2</a:t>
                      </a:r>
                      <a:endParaRPr sz="1400" dirty="0">
                        <a:solidFill>
                          <a:schemeClr val="tx1"/>
                        </a:solidFill>
                        <a:sym typeface="ヒラギノ角ゴ ProN W6"/>
                      </a:endParaRPr>
                    </a:p>
                  </a:txBody>
                  <a:tcPr marL="25400" marR="25400" marT="25400" marB="25400" anchor="ctr" horzOverflow="overflow"/>
                </a:tc>
                <a:tc>
                  <a:txBody>
                    <a:bodyPr/>
                    <a:lstStyle/>
                    <a:p>
                      <a:pPr algn="ctr" defTabSz="914400">
                        <a:defRPr sz="1800"/>
                      </a:pPr>
                      <a:r>
                        <a:rPr lang="en-US" sz="1400" dirty="0">
                          <a:solidFill>
                            <a:schemeClr val="tx1"/>
                          </a:solidFill>
                          <a:sym typeface="ヒラギノ角ゴ ProN W3"/>
                        </a:rPr>
                        <a:t>7</a:t>
                      </a:r>
                      <a:endParaRPr sz="1400" dirty="0">
                        <a:solidFill>
                          <a:schemeClr val="tx1"/>
                        </a:solidFill>
                        <a:sym typeface="ヒラギノ角ゴ ProN W3"/>
                      </a:endParaRPr>
                    </a:p>
                  </a:txBody>
                  <a:tcPr marL="25400" marR="25400" marT="25400" marB="25400" anchor="ctr" horzOverflow="overflow"/>
                </a:tc>
                <a:tc>
                  <a:txBody>
                    <a:bodyPr/>
                    <a:lstStyle/>
                    <a:p>
                      <a:pPr algn="ctr" defTabSz="914400">
                        <a:defRPr sz="1800"/>
                      </a:pPr>
                      <a:r>
                        <a:rPr sz="1400" dirty="0">
                          <a:solidFill>
                            <a:schemeClr val="tx1"/>
                          </a:solidFill>
                          <a:sym typeface="ヒラギノ角ゴ ProN W3"/>
                        </a:rPr>
                        <a:t>4</a:t>
                      </a:r>
                    </a:p>
                  </a:txBody>
                  <a:tcPr marL="25400" marR="25400" marT="25400" marB="25400" anchor="ctr" horzOverflow="overflow"/>
                </a:tc>
                <a:extLst>
                  <a:ext uri="{0D108BD9-81ED-4DB2-BD59-A6C34878D82A}">
                    <a16:rowId xmlns:a16="http://schemas.microsoft.com/office/drawing/2014/main" val="10005"/>
                  </a:ext>
                </a:extLst>
              </a:tr>
              <a:tr h="481510">
                <a:tc>
                  <a:txBody>
                    <a:bodyPr/>
                    <a:lstStyle/>
                    <a:p>
                      <a:pPr algn="ctr" defTabSz="914400">
                        <a:defRPr sz="1800" b="0">
                          <a:solidFill>
                            <a:srgbClr val="000000"/>
                          </a:solidFill>
                        </a:defRPr>
                      </a:pPr>
                      <a:r>
                        <a:rPr lang="ja-JP" altLang="en-US" sz="1400" dirty="0">
                          <a:solidFill>
                            <a:schemeClr val="tx1"/>
                          </a:solidFill>
                          <a:sym typeface="ヒラギノ角ゴ ProN W6"/>
                        </a:rPr>
                        <a:t>れもん</a:t>
                      </a:r>
                      <a:r>
                        <a:rPr lang="en-US" altLang="ja-JP" sz="1400" dirty="0">
                          <a:solidFill>
                            <a:schemeClr val="tx1"/>
                          </a:solidFill>
                          <a:sym typeface="ヒラギノ角ゴ ProN W6"/>
                        </a:rPr>
                        <a:t>2</a:t>
                      </a:r>
                      <a:endParaRPr sz="1400" dirty="0">
                        <a:solidFill>
                          <a:schemeClr val="tx1"/>
                        </a:solidFill>
                        <a:sym typeface="ヒラギノ角ゴ ProN W6"/>
                      </a:endParaRPr>
                    </a:p>
                  </a:txBody>
                  <a:tcPr marL="25400" marR="25400" marT="25400" marB="25400" anchor="ctr" horzOverflow="overflow"/>
                </a:tc>
                <a:tc>
                  <a:txBody>
                    <a:bodyPr/>
                    <a:lstStyle/>
                    <a:p>
                      <a:pPr algn="ctr" defTabSz="914400">
                        <a:defRPr sz="1800"/>
                      </a:pPr>
                      <a:r>
                        <a:rPr lang="en-US" sz="1400" dirty="0">
                          <a:solidFill>
                            <a:schemeClr val="tx1"/>
                          </a:solidFill>
                          <a:sym typeface="ヒラギノ角ゴ ProN W3"/>
                        </a:rPr>
                        <a:t>6</a:t>
                      </a:r>
                      <a:endParaRPr sz="1400" dirty="0">
                        <a:solidFill>
                          <a:schemeClr val="tx1"/>
                        </a:solidFill>
                        <a:sym typeface="ヒラギノ角ゴ ProN W3"/>
                      </a:endParaRPr>
                    </a:p>
                  </a:txBody>
                  <a:tcPr marL="25400" marR="25400" marT="25400" marB="25400" anchor="ctr" horzOverflow="overflow"/>
                </a:tc>
                <a:tc>
                  <a:txBody>
                    <a:bodyPr/>
                    <a:lstStyle/>
                    <a:p>
                      <a:pPr algn="ctr" defTabSz="914400">
                        <a:defRPr sz="1800"/>
                      </a:pPr>
                      <a:r>
                        <a:rPr lang="en-US" sz="1400" dirty="0">
                          <a:solidFill>
                            <a:schemeClr val="tx1"/>
                          </a:solidFill>
                          <a:sym typeface="ヒラギノ角ゴ ProN W3"/>
                        </a:rPr>
                        <a:t>1</a:t>
                      </a:r>
                      <a:endParaRPr sz="1400" dirty="0">
                        <a:solidFill>
                          <a:schemeClr val="tx1"/>
                        </a:solidFill>
                        <a:sym typeface="ヒラギノ角ゴ ProN W3"/>
                      </a:endParaRPr>
                    </a:p>
                  </a:txBody>
                  <a:tcPr marL="25400" marR="25400" marT="25400" marB="25400" anchor="ctr" horzOverflow="overflow"/>
                </a:tc>
                <a:extLst>
                  <a:ext uri="{0D108BD9-81ED-4DB2-BD59-A6C34878D82A}">
                    <a16:rowId xmlns:a16="http://schemas.microsoft.com/office/drawing/2014/main" val="10006"/>
                  </a:ext>
                </a:extLst>
              </a:tr>
            </a:tbl>
          </a:graphicData>
        </a:graphic>
      </p:graphicFrame>
      <p:graphicFrame>
        <p:nvGraphicFramePr>
          <p:cNvPr id="39" name="表">
            <a:extLst>
              <a:ext uri="{FF2B5EF4-FFF2-40B4-BE49-F238E27FC236}">
                <a16:creationId xmlns:a16="http://schemas.microsoft.com/office/drawing/2014/main" id="{46B73AFB-63FE-49B0-85AB-858461DABD46}"/>
              </a:ext>
            </a:extLst>
          </p:cNvPr>
          <p:cNvGraphicFramePr/>
          <p:nvPr>
            <p:extLst>
              <p:ext uri="{D42A27DB-BD31-4B8C-83A1-F6EECF244321}">
                <p14:modId xmlns:p14="http://schemas.microsoft.com/office/powerpoint/2010/main" val="3063809985"/>
              </p:ext>
            </p:extLst>
          </p:nvPr>
        </p:nvGraphicFramePr>
        <p:xfrm>
          <a:off x="10027672" y="1415046"/>
          <a:ext cx="1928003" cy="3370570"/>
        </p:xfrm>
        <a:graphic>
          <a:graphicData uri="http://schemas.openxmlformats.org/drawingml/2006/table">
            <a:tbl>
              <a:tblPr firstRow="1" firstCol="1" bandRow="1"/>
              <a:tblGrid>
                <a:gridCol w="954404">
                  <a:extLst>
                    <a:ext uri="{9D8B030D-6E8A-4147-A177-3AD203B41FA5}">
                      <a16:colId xmlns:a16="http://schemas.microsoft.com/office/drawing/2014/main" val="20000"/>
                    </a:ext>
                  </a:extLst>
                </a:gridCol>
                <a:gridCol w="973599">
                  <a:extLst>
                    <a:ext uri="{9D8B030D-6E8A-4147-A177-3AD203B41FA5}">
                      <a16:colId xmlns:a16="http://schemas.microsoft.com/office/drawing/2014/main" val="20003"/>
                    </a:ext>
                  </a:extLst>
                </a:gridCol>
              </a:tblGrid>
              <a:tr h="481510">
                <a:tc>
                  <a:txBody>
                    <a:bodyPr/>
                    <a:lstStyle/>
                    <a:p>
                      <a:pPr algn="ctr" defTabSz="914400">
                        <a:defRPr sz="2200" b="0">
                          <a:sym typeface="ヒラギノ角ゴ ProN W6"/>
                        </a:defRPr>
                      </a:pPr>
                      <a:endParaRPr sz="1400" dirty="0">
                        <a:solidFill>
                          <a:schemeClr val="tx1"/>
                        </a:solidFill>
                      </a:endParaRPr>
                    </a:p>
                  </a:txBody>
                  <a:tcPr marL="25400" marR="25400" marT="25400" marB="25400" anchor="ctr" horzOverflow="overflow"/>
                </a:tc>
                <a:tc>
                  <a:txBody>
                    <a:bodyPr/>
                    <a:lstStyle/>
                    <a:p>
                      <a:pPr algn="ctr" defTabSz="914400">
                        <a:defRPr sz="1800" b="0">
                          <a:solidFill>
                            <a:srgbClr val="000000"/>
                          </a:solidFill>
                        </a:defRPr>
                      </a:pPr>
                      <a:r>
                        <a:rPr lang="ja-JP" altLang="en-US" sz="1400" dirty="0">
                          <a:solidFill>
                            <a:schemeClr val="tx1"/>
                          </a:solidFill>
                          <a:sym typeface="ヒラギノ角ゴ ProN W6"/>
                        </a:rPr>
                        <a:t>新たな</a:t>
                      </a:r>
                      <a:endParaRPr lang="en-US" altLang="ja-JP" sz="1400" dirty="0">
                        <a:solidFill>
                          <a:schemeClr val="tx1"/>
                        </a:solidFill>
                        <a:sym typeface="ヒラギノ角ゴ ProN W6"/>
                      </a:endParaRPr>
                    </a:p>
                    <a:p>
                      <a:pPr algn="ctr" defTabSz="914400">
                        <a:defRPr sz="1800" b="0">
                          <a:solidFill>
                            <a:srgbClr val="000000"/>
                          </a:solidFill>
                        </a:defRPr>
                      </a:pPr>
                      <a:r>
                        <a:rPr lang="ja-JP" altLang="en-US" sz="1400" dirty="0">
                          <a:solidFill>
                            <a:schemeClr val="tx1"/>
                          </a:solidFill>
                          <a:sym typeface="ヒラギノ角ゴ ProN W6"/>
                        </a:rPr>
                        <a:t>特徴量</a:t>
                      </a:r>
                      <a:endParaRPr sz="1400" dirty="0">
                        <a:solidFill>
                          <a:schemeClr val="tx1"/>
                        </a:solidFill>
                        <a:sym typeface="ヒラギノ角ゴ ProN W6"/>
                      </a:endParaRPr>
                    </a:p>
                  </a:txBody>
                  <a:tcPr marL="25400" marR="25400" marT="25400" marB="25400" anchor="ctr" horzOverflow="overflow"/>
                </a:tc>
                <a:extLst>
                  <a:ext uri="{0D108BD9-81ED-4DB2-BD59-A6C34878D82A}">
                    <a16:rowId xmlns:a16="http://schemas.microsoft.com/office/drawing/2014/main" val="10000"/>
                  </a:ext>
                </a:extLst>
              </a:tr>
              <a:tr h="481510">
                <a:tc>
                  <a:txBody>
                    <a:bodyPr/>
                    <a:lstStyle/>
                    <a:p>
                      <a:pPr algn="ctr" defTabSz="914400">
                        <a:defRPr sz="1800" b="0">
                          <a:solidFill>
                            <a:srgbClr val="000000"/>
                          </a:solidFill>
                        </a:defRPr>
                      </a:pPr>
                      <a:r>
                        <a:rPr sz="1400" dirty="0">
                          <a:solidFill>
                            <a:schemeClr val="tx1"/>
                          </a:solidFill>
                          <a:sym typeface="ヒラギノ角ゴ ProN W6"/>
                        </a:rPr>
                        <a:t>りんご1</a:t>
                      </a:r>
                    </a:p>
                  </a:txBody>
                  <a:tcPr marL="25400" marR="25400" marT="25400" marB="25400" anchor="ctr" horzOverflow="overflow"/>
                </a:tc>
                <a:tc>
                  <a:txBody>
                    <a:bodyPr/>
                    <a:lstStyle/>
                    <a:p>
                      <a:pPr algn="ctr" defTabSz="914400">
                        <a:defRPr sz="1800"/>
                      </a:pPr>
                      <a:r>
                        <a:rPr lang="en-US" altLang="ja-JP" sz="1400" dirty="0">
                          <a:solidFill>
                            <a:schemeClr val="tx1"/>
                          </a:solidFill>
                          <a:sym typeface="ヒラギノ角ゴ ProN W3"/>
                        </a:rPr>
                        <a:t>13</a:t>
                      </a:r>
                      <a:endParaRPr sz="1400" dirty="0">
                        <a:solidFill>
                          <a:schemeClr val="tx1"/>
                        </a:solidFill>
                        <a:sym typeface="ヒラギノ角ゴ ProN W3"/>
                      </a:endParaRPr>
                    </a:p>
                  </a:txBody>
                  <a:tcPr marL="25400" marR="25400" marT="25400" marB="25400" anchor="ctr" horzOverflow="overflow"/>
                </a:tc>
                <a:extLst>
                  <a:ext uri="{0D108BD9-81ED-4DB2-BD59-A6C34878D82A}">
                    <a16:rowId xmlns:a16="http://schemas.microsoft.com/office/drawing/2014/main" val="10001"/>
                  </a:ext>
                </a:extLst>
              </a:tr>
              <a:tr h="481510">
                <a:tc>
                  <a:txBody>
                    <a:bodyPr/>
                    <a:lstStyle/>
                    <a:p>
                      <a:pPr algn="ctr" defTabSz="914400">
                        <a:defRPr sz="1800" b="0">
                          <a:solidFill>
                            <a:srgbClr val="000000"/>
                          </a:solidFill>
                        </a:defRPr>
                      </a:pPr>
                      <a:r>
                        <a:rPr sz="1400" dirty="0">
                          <a:solidFill>
                            <a:schemeClr val="tx1"/>
                          </a:solidFill>
                          <a:sym typeface="ヒラギノ角ゴ ProN W6"/>
                        </a:rPr>
                        <a:t>りんご２</a:t>
                      </a:r>
                    </a:p>
                  </a:txBody>
                  <a:tcPr marL="25400" marR="25400" marT="25400" marB="25400" anchor="ctr" horzOverflow="overflow"/>
                </a:tc>
                <a:tc>
                  <a:txBody>
                    <a:bodyPr/>
                    <a:lstStyle/>
                    <a:p>
                      <a:pPr algn="ctr" defTabSz="914400">
                        <a:defRPr sz="1800"/>
                      </a:pPr>
                      <a:r>
                        <a:rPr lang="en-US" sz="1400" dirty="0">
                          <a:solidFill>
                            <a:schemeClr val="tx1"/>
                          </a:solidFill>
                          <a:sym typeface="ヒラギノ角ゴ ProN W3"/>
                        </a:rPr>
                        <a:t>10.1</a:t>
                      </a:r>
                      <a:endParaRPr sz="1400" dirty="0">
                        <a:solidFill>
                          <a:schemeClr val="tx1"/>
                        </a:solidFill>
                        <a:sym typeface="ヒラギノ角ゴ ProN W3"/>
                      </a:endParaRPr>
                    </a:p>
                  </a:txBody>
                  <a:tcPr marL="25400" marR="25400" marT="25400" marB="25400" anchor="ctr" horzOverflow="overflow"/>
                </a:tc>
                <a:extLst>
                  <a:ext uri="{0D108BD9-81ED-4DB2-BD59-A6C34878D82A}">
                    <a16:rowId xmlns:a16="http://schemas.microsoft.com/office/drawing/2014/main" val="10002"/>
                  </a:ext>
                </a:extLst>
              </a:tr>
              <a:tr h="481510">
                <a:tc>
                  <a:txBody>
                    <a:bodyPr/>
                    <a:lstStyle/>
                    <a:p>
                      <a:pPr algn="ctr" defTabSz="914400">
                        <a:defRPr sz="1800" b="0">
                          <a:solidFill>
                            <a:srgbClr val="000000"/>
                          </a:solidFill>
                        </a:defRPr>
                      </a:pPr>
                      <a:r>
                        <a:rPr lang="ja-JP" altLang="en-US" sz="1400" dirty="0">
                          <a:solidFill>
                            <a:schemeClr val="tx1"/>
                          </a:solidFill>
                          <a:sym typeface="ヒラギノ角ゴ ProN W6"/>
                        </a:rPr>
                        <a:t>れもん</a:t>
                      </a:r>
                      <a:r>
                        <a:rPr lang="en-US" altLang="ja-JP" sz="1400" dirty="0">
                          <a:solidFill>
                            <a:schemeClr val="tx1"/>
                          </a:solidFill>
                          <a:sym typeface="ヒラギノ角ゴ ProN W6"/>
                        </a:rPr>
                        <a:t>1</a:t>
                      </a:r>
                      <a:endParaRPr sz="1400" dirty="0">
                        <a:solidFill>
                          <a:schemeClr val="tx1"/>
                        </a:solidFill>
                        <a:sym typeface="ヒラギノ角ゴ ProN W6"/>
                      </a:endParaRPr>
                    </a:p>
                  </a:txBody>
                  <a:tcPr marL="25400" marR="25400" marT="25400" marB="25400" anchor="ctr" horzOverflow="overflow"/>
                </a:tc>
                <a:tc>
                  <a:txBody>
                    <a:bodyPr/>
                    <a:lstStyle/>
                    <a:p>
                      <a:pPr algn="ctr" defTabSz="914400">
                        <a:defRPr sz="1800"/>
                      </a:pPr>
                      <a:r>
                        <a:rPr lang="en-US" sz="1400" dirty="0">
                          <a:solidFill>
                            <a:schemeClr val="tx1"/>
                          </a:solidFill>
                          <a:sym typeface="ヒラギノ角ゴ ProN W3"/>
                        </a:rPr>
                        <a:t>9.8</a:t>
                      </a:r>
                      <a:endParaRPr sz="1400" dirty="0">
                        <a:solidFill>
                          <a:schemeClr val="tx1"/>
                        </a:solidFill>
                        <a:sym typeface="ヒラギノ角ゴ ProN W3"/>
                      </a:endParaRPr>
                    </a:p>
                  </a:txBody>
                  <a:tcPr marL="25400" marR="25400" marT="25400" marB="25400" anchor="ctr" horzOverflow="overflow"/>
                </a:tc>
                <a:extLst>
                  <a:ext uri="{0D108BD9-81ED-4DB2-BD59-A6C34878D82A}">
                    <a16:rowId xmlns:a16="http://schemas.microsoft.com/office/drawing/2014/main" val="10003"/>
                  </a:ext>
                </a:extLst>
              </a:tr>
              <a:tr h="481510">
                <a:tc>
                  <a:txBody>
                    <a:bodyPr/>
                    <a:lstStyle/>
                    <a:p>
                      <a:pPr algn="ctr" defTabSz="914400">
                        <a:defRPr sz="1800" b="0">
                          <a:solidFill>
                            <a:srgbClr val="000000"/>
                          </a:solidFill>
                        </a:defRPr>
                      </a:pPr>
                      <a:r>
                        <a:rPr lang="ja-JP" altLang="en-US" sz="1400" dirty="0">
                          <a:solidFill>
                            <a:schemeClr val="tx1"/>
                          </a:solidFill>
                          <a:sym typeface="ヒラギノ角ゴ ProN W6"/>
                        </a:rPr>
                        <a:t>バナナ</a:t>
                      </a:r>
                      <a:r>
                        <a:rPr lang="en-US" altLang="ja-JP" sz="1400" dirty="0">
                          <a:solidFill>
                            <a:schemeClr val="tx1"/>
                          </a:solidFill>
                          <a:sym typeface="ヒラギノ角ゴ ProN W6"/>
                        </a:rPr>
                        <a:t>1</a:t>
                      </a:r>
                      <a:endParaRPr sz="1400" dirty="0">
                        <a:solidFill>
                          <a:schemeClr val="tx1"/>
                        </a:solidFill>
                        <a:sym typeface="ヒラギノ角ゴ ProN W6"/>
                      </a:endParaRPr>
                    </a:p>
                  </a:txBody>
                  <a:tcPr marL="25400" marR="25400" marT="25400" marB="25400" anchor="ctr" horzOverflow="overflow"/>
                </a:tc>
                <a:tc>
                  <a:txBody>
                    <a:bodyPr/>
                    <a:lstStyle/>
                    <a:p>
                      <a:pPr algn="ctr" defTabSz="914400">
                        <a:defRPr sz="1800"/>
                      </a:pPr>
                      <a:r>
                        <a:rPr lang="en-US" sz="1400" dirty="0">
                          <a:solidFill>
                            <a:schemeClr val="tx1"/>
                          </a:solidFill>
                          <a:sym typeface="ヒラギノ角ゴ ProN W3"/>
                        </a:rPr>
                        <a:t>7.2</a:t>
                      </a:r>
                      <a:endParaRPr sz="1400" dirty="0">
                        <a:solidFill>
                          <a:schemeClr val="tx1"/>
                        </a:solidFill>
                        <a:sym typeface="ヒラギノ角ゴ ProN W3"/>
                      </a:endParaRPr>
                    </a:p>
                  </a:txBody>
                  <a:tcPr marL="25400" marR="25400" marT="25400" marB="25400" anchor="ctr" horzOverflow="overflow"/>
                </a:tc>
                <a:extLst>
                  <a:ext uri="{0D108BD9-81ED-4DB2-BD59-A6C34878D82A}">
                    <a16:rowId xmlns:a16="http://schemas.microsoft.com/office/drawing/2014/main" val="10004"/>
                  </a:ext>
                </a:extLst>
              </a:tr>
              <a:tr h="481510">
                <a:tc>
                  <a:txBody>
                    <a:bodyPr/>
                    <a:lstStyle/>
                    <a:p>
                      <a:pPr algn="ctr" defTabSz="914400">
                        <a:defRPr sz="1800" b="0">
                          <a:solidFill>
                            <a:srgbClr val="000000"/>
                          </a:solidFill>
                        </a:defRPr>
                      </a:pPr>
                      <a:r>
                        <a:rPr lang="ja-JP" altLang="en-US" sz="1400" dirty="0">
                          <a:solidFill>
                            <a:schemeClr val="tx1"/>
                          </a:solidFill>
                          <a:sym typeface="ヒラギノ角ゴ ProN W6"/>
                        </a:rPr>
                        <a:t>バナナ</a:t>
                      </a:r>
                      <a:r>
                        <a:rPr lang="en-US" altLang="ja-JP" sz="1400" dirty="0">
                          <a:solidFill>
                            <a:schemeClr val="tx1"/>
                          </a:solidFill>
                          <a:sym typeface="ヒラギノ角ゴ ProN W6"/>
                        </a:rPr>
                        <a:t>2</a:t>
                      </a:r>
                      <a:endParaRPr sz="1400" dirty="0">
                        <a:solidFill>
                          <a:schemeClr val="tx1"/>
                        </a:solidFill>
                        <a:sym typeface="ヒラギノ角ゴ ProN W6"/>
                      </a:endParaRPr>
                    </a:p>
                  </a:txBody>
                  <a:tcPr marL="25400" marR="25400" marT="25400" marB="25400" anchor="ctr" horzOverflow="overflow"/>
                </a:tc>
                <a:tc>
                  <a:txBody>
                    <a:bodyPr/>
                    <a:lstStyle/>
                    <a:p>
                      <a:pPr algn="ctr" defTabSz="914400">
                        <a:defRPr sz="1800"/>
                      </a:pPr>
                      <a:r>
                        <a:rPr lang="en-US" sz="1400" dirty="0">
                          <a:solidFill>
                            <a:schemeClr val="tx1"/>
                          </a:solidFill>
                          <a:sym typeface="ヒラギノ角ゴ ProN W3"/>
                        </a:rPr>
                        <a:t>7.7</a:t>
                      </a:r>
                      <a:endParaRPr sz="1400" dirty="0">
                        <a:solidFill>
                          <a:schemeClr val="tx1"/>
                        </a:solidFill>
                        <a:sym typeface="ヒラギノ角ゴ ProN W3"/>
                      </a:endParaRPr>
                    </a:p>
                  </a:txBody>
                  <a:tcPr marL="25400" marR="25400" marT="25400" marB="25400" anchor="ctr" horzOverflow="overflow"/>
                </a:tc>
                <a:extLst>
                  <a:ext uri="{0D108BD9-81ED-4DB2-BD59-A6C34878D82A}">
                    <a16:rowId xmlns:a16="http://schemas.microsoft.com/office/drawing/2014/main" val="10005"/>
                  </a:ext>
                </a:extLst>
              </a:tr>
              <a:tr h="481510">
                <a:tc>
                  <a:txBody>
                    <a:bodyPr/>
                    <a:lstStyle/>
                    <a:p>
                      <a:pPr algn="ctr" defTabSz="914400">
                        <a:defRPr sz="1800" b="0">
                          <a:solidFill>
                            <a:srgbClr val="000000"/>
                          </a:solidFill>
                        </a:defRPr>
                      </a:pPr>
                      <a:r>
                        <a:rPr lang="ja-JP" altLang="en-US" sz="1400" dirty="0">
                          <a:solidFill>
                            <a:schemeClr val="tx1"/>
                          </a:solidFill>
                          <a:sym typeface="ヒラギノ角ゴ ProN W6"/>
                        </a:rPr>
                        <a:t>れもん</a:t>
                      </a:r>
                      <a:r>
                        <a:rPr lang="en-US" altLang="ja-JP" sz="1400" dirty="0">
                          <a:solidFill>
                            <a:schemeClr val="tx1"/>
                          </a:solidFill>
                          <a:sym typeface="ヒラギノ角ゴ ProN W6"/>
                        </a:rPr>
                        <a:t>2</a:t>
                      </a:r>
                      <a:endParaRPr sz="1400" dirty="0">
                        <a:solidFill>
                          <a:schemeClr val="tx1"/>
                        </a:solidFill>
                        <a:sym typeface="ヒラギノ角ゴ ProN W6"/>
                      </a:endParaRPr>
                    </a:p>
                  </a:txBody>
                  <a:tcPr marL="25400" marR="25400" marT="25400" marB="25400" anchor="ctr" horzOverflow="overflow"/>
                </a:tc>
                <a:tc>
                  <a:txBody>
                    <a:bodyPr/>
                    <a:lstStyle/>
                    <a:p>
                      <a:pPr algn="ctr" defTabSz="914400">
                        <a:defRPr sz="1800"/>
                      </a:pPr>
                      <a:r>
                        <a:rPr lang="en-US" sz="1400" dirty="0">
                          <a:solidFill>
                            <a:schemeClr val="tx1"/>
                          </a:solidFill>
                          <a:sym typeface="ヒラギノ角ゴ ProN W3"/>
                        </a:rPr>
                        <a:t>6.4</a:t>
                      </a:r>
                      <a:endParaRPr sz="1400" dirty="0">
                        <a:solidFill>
                          <a:schemeClr val="tx1"/>
                        </a:solidFill>
                        <a:sym typeface="ヒラギノ角ゴ ProN W3"/>
                      </a:endParaRPr>
                    </a:p>
                  </a:txBody>
                  <a:tcPr marL="25400" marR="25400" marT="25400" marB="25400" anchor="ctr" horzOverflow="overflow"/>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66819448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69727634-3B8A-4518-AD22-F22C9D6FE91F}"/>
              </a:ext>
            </a:extLst>
          </p:cNvPr>
          <p:cNvPicPr>
            <a:picLocks noChangeAspect="1"/>
          </p:cNvPicPr>
          <p:nvPr/>
        </p:nvPicPr>
        <p:blipFill>
          <a:blip r:embed="rId2"/>
          <a:stretch>
            <a:fillRect/>
          </a:stretch>
        </p:blipFill>
        <p:spPr>
          <a:xfrm>
            <a:off x="2488935" y="971353"/>
            <a:ext cx="6877196" cy="4481767"/>
          </a:xfrm>
          <a:prstGeom prst="rect">
            <a:avLst/>
          </a:prstGeom>
        </p:spPr>
      </p:pic>
      <p:sp>
        <p:nvSpPr>
          <p:cNvPr id="1044" name="この軸はどの様にして決まるのか"/>
          <p:cNvSpPr txBox="1"/>
          <p:nvPr/>
        </p:nvSpPr>
        <p:spPr>
          <a:xfrm>
            <a:off x="3973129" y="181632"/>
            <a:ext cx="3994683"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sz="2050"/>
              <a:t>この軸はどの様にして決まるのか</a:t>
            </a:r>
          </a:p>
        </p:txBody>
      </p:sp>
      <p:sp>
        <p:nvSpPr>
          <p:cNvPr id="1047" name="線"/>
          <p:cNvSpPr/>
          <p:nvPr/>
        </p:nvSpPr>
        <p:spPr>
          <a:xfrm flipV="1">
            <a:off x="2714259" y="1881962"/>
            <a:ext cx="6482904" cy="3388725"/>
          </a:xfrm>
          <a:prstGeom prst="line">
            <a:avLst/>
          </a:prstGeom>
          <a:ln w="50800">
            <a:solidFill>
              <a:srgbClr val="0433FF"/>
            </a:solidFill>
            <a:miter lim="400000"/>
          </a:ln>
        </p:spPr>
        <p:txBody>
          <a:bodyPr lIns="25400" tIns="25400" rIns="25400" bIns="25400" anchor="ctr"/>
          <a:lstStyle/>
          <a:p>
            <a:endParaRPr sz="900"/>
          </a:p>
        </p:txBody>
      </p:sp>
      <p:sp>
        <p:nvSpPr>
          <p:cNvPr id="1048" name="線"/>
          <p:cNvSpPr/>
          <p:nvPr/>
        </p:nvSpPr>
        <p:spPr>
          <a:xfrm flipV="1">
            <a:off x="2726595" y="971352"/>
            <a:ext cx="4643781" cy="4319941"/>
          </a:xfrm>
          <a:prstGeom prst="line">
            <a:avLst/>
          </a:prstGeom>
          <a:ln w="50800">
            <a:solidFill>
              <a:srgbClr val="0433FF"/>
            </a:solidFill>
            <a:miter lim="400000"/>
          </a:ln>
        </p:spPr>
        <p:txBody>
          <a:bodyPr lIns="25400" tIns="25400" rIns="25400" bIns="25400" anchor="ctr"/>
          <a:lstStyle/>
          <a:p>
            <a:endParaRPr sz="900"/>
          </a:p>
        </p:txBody>
      </p:sp>
      <p:sp>
        <p:nvSpPr>
          <p:cNvPr id="1049" name="線"/>
          <p:cNvSpPr/>
          <p:nvPr/>
        </p:nvSpPr>
        <p:spPr>
          <a:xfrm flipV="1">
            <a:off x="2714259" y="3051544"/>
            <a:ext cx="6482904" cy="2219144"/>
          </a:xfrm>
          <a:prstGeom prst="line">
            <a:avLst/>
          </a:prstGeom>
          <a:ln w="50800">
            <a:solidFill>
              <a:srgbClr val="0433FF"/>
            </a:solidFill>
            <a:miter lim="400000"/>
          </a:ln>
        </p:spPr>
        <p:txBody>
          <a:bodyPr lIns="25400" tIns="25400" rIns="25400" bIns="25400" anchor="ctr"/>
          <a:lstStyle/>
          <a:p>
            <a:endParaRPr sz="900"/>
          </a:p>
        </p:txBody>
      </p:sp>
    </p:spTree>
    <p:extLst>
      <p:ext uri="{BB962C8B-B14F-4D97-AF65-F5344CB8AC3E}">
        <p14:creationId xmlns:p14="http://schemas.microsoft.com/office/powerpoint/2010/main" val="11568838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69727634-3B8A-4518-AD22-F22C9D6FE91F}"/>
              </a:ext>
            </a:extLst>
          </p:cNvPr>
          <p:cNvPicPr>
            <a:picLocks noChangeAspect="1"/>
          </p:cNvPicPr>
          <p:nvPr/>
        </p:nvPicPr>
        <p:blipFill>
          <a:blip r:embed="rId2"/>
          <a:stretch>
            <a:fillRect/>
          </a:stretch>
        </p:blipFill>
        <p:spPr>
          <a:xfrm>
            <a:off x="2488935" y="971353"/>
            <a:ext cx="6877196" cy="4481767"/>
          </a:xfrm>
          <a:prstGeom prst="rect">
            <a:avLst/>
          </a:prstGeom>
        </p:spPr>
      </p:pic>
      <p:sp>
        <p:nvSpPr>
          <p:cNvPr id="1044" name="この軸はどの様にして決まるのか"/>
          <p:cNvSpPr txBox="1"/>
          <p:nvPr/>
        </p:nvSpPr>
        <p:spPr>
          <a:xfrm>
            <a:off x="3973129" y="181632"/>
            <a:ext cx="3994683"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sz="2050"/>
              <a:t>この軸はどの様にして決まるのか</a:t>
            </a:r>
          </a:p>
        </p:txBody>
      </p:sp>
      <p:sp>
        <p:nvSpPr>
          <p:cNvPr id="1046" name="モデルがデータを学習することによって最適な軸を決定している"/>
          <p:cNvSpPr txBox="1"/>
          <p:nvPr/>
        </p:nvSpPr>
        <p:spPr>
          <a:xfrm>
            <a:off x="2311876" y="5754474"/>
            <a:ext cx="7675178"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sz="2050" dirty="0" err="1"/>
              <a:t>モデルがデータを学習することによって最適な軸を決定している</a:t>
            </a:r>
            <a:endParaRPr sz="2050" dirty="0"/>
          </a:p>
        </p:txBody>
      </p:sp>
      <p:sp>
        <p:nvSpPr>
          <p:cNvPr id="1047" name="線"/>
          <p:cNvSpPr/>
          <p:nvPr/>
        </p:nvSpPr>
        <p:spPr>
          <a:xfrm flipV="1">
            <a:off x="2714259" y="1881962"/>
            <a:ext cx="6482904" cy="3388725"/>
          </a:xfrm>
          <a:prstGeom prst="line">
            <a:avLst/>
          </a:prstGeom>
          <a:ln w="50800">
            <a:solidFill>
              <a:srgbClr val="0433FF"/>
            </a:solidFill>
            <a:miter lim="400000"/>
          </a:ln>
        </p:spPr>
        <p:txBody>
          <a:bodyPr lIns="25400" tIns="25400" rIns="25400" bIns="25400" anchor="ctr"/>
          <a:lstStyle/>
          <a:p>
            <a:endParaRPr sz="900"/>
          </a:p>
        </p:txBody>
      </p:sp>
      <p:sp>
        <p:nvSpPr>
          <p:cNvPr id="1048" name="線"/>
          <p:cNvSpPr/>
          <p:nvPr/>
        </p:nvSpPr>
        <p:spPr>
          <a:xfrm flipV="1">
            <a:off x="2726595" y="971352"/>
            <a:ext cx="4643781" cy="4319941"/>
          </a:xfrm>
          <a:prstGeom prst="line">
            <a:avLst/>
          </a:prstGeom>
          <a:ln w="50800">
            <a:solidFill>
              <a:srgbClr val="0433FF"/>
            </a:solidFill>
            <a:miter lim="400000"/>
          </a:ln>
        </p:spPr>
        <p:txBody>
          <a:bodyPr lIns="25400" tIns="25400" rIns="25400" bIns="25400" anchor="ctr"/>
          <a:lstStyle/>
          <a:p>
            <a:endParaRPr sz="900"/>
          </a:p>
        </p:txBody>
      </p:sp>
      <p:sp>
        <p:nvSpPr>
          <p:cNvPr id="1049" name="線"/>
          <p:cNvSpPr/>
          <p:nvPr/>
        </p:nvSpPr>
        <p:spPr>
          <a:xfrm flipV="1">
            <a:off x="2714259" y="3051544"/>
            <a:ext cx="6482904" cy="2219144"/>
          </a:xfrm>
          <a:prstGeom prst="line">
            <a:avLst/>
          </a:prstGeom>
          <a:ln w="50800">
            <a:solidFill>
              <a:srgbClr val="0433FF"/>
            </a:solidFill>
            <a:miter lim="400000"/>
          </a:ln>
        </p:spPr>
        <p:txBody>
          <a:bodyPr lIns="25400" tIns="25400" rIns="25400" bIns="25400" anchor="ctr"/>
          <a:lstStyle/>
          <a:p>
            <a:endParaRPr sz="900"/>
          </a:p>
        </p:txBody>
      </p:sp>
      <p:sp>
        <p:nvSpPr>
          <p:cNvPr id="2" name="具体的には、データを移した時の分散が最大になる様な軸を選ぶ">
            <a:extLst>
              <a:ext uri="{FF2B5EF4-FFF2-40B4-BE49-F238E27FC236}">
                <a16:creationId xmlns:a16="http://schemas.microsoft.com/office/drawing/2014/main" id="{2E63BF94-7A5A-C1DF-7CAF-20AC1F439C3E}"/>
              </a:ext>
            </a:extLst>
          </p:cNvPr>
          <p:cNvSpPr txBox="1"/>
          <p:nvPr/>
        </p:nvSpPr>
        <p:spPr>
          <a:xfrm>
            <a:off x="2019481" y="6255935"/>
            <a:ext cx="8928726"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sz="2050" dirty="0" err="1"/>
              <a:t>具体的には、データを移した時の分散</a:t>
            </a:r>
            <a:r>
              <a:rPr lang="en-US" sz="2050" dirty="0"/>
              <a:t>(</a:t>
            </a:r>
            <a:r>
              <a:rPr lang="ja-JP" altLang="en-US" sz="2050" dirty="0"/>
              <a:t>ばらつき</a:t>
            </a:r>
            <a:r>
              <a:rPr lang="en-US" altLang="ja-JP" sz="2050" dirty="0"/>
              <a:t>)</a:t>
            </a:r>
            <a:r>
              <a:rPr sz="2050" dirty="0" err="1"/>
              <a:t>が最大になる様な軸を選ぶ</a:t>
            </a:r>
            <a:endParaRPr sz="2050" dirty="0"/>
          </a:p>
        </p:txBody>
      </p:sp>
    </p:spTree>
    <p:extLst>
      <p:ext uri="{BB962C8B-B14F-4D97-AF65-F5344CB8AC3E}">
        <p14:creationId xmlns:p14="http://schemas.microsoft.com/office/powerpoint/2010/main" val="100280649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A66A2C27-FCE8-48F0-9E48-4B3F5F5641DB}"/>
              </a:ext>
            </a:extLst>
          </p:cNvPr>
          <p:cNvSpPr/>
          <p:nvPr/>
        </p:nvSpPr>
        <p:spPr>
          <a:xfrm>
            <a:off x="2578802" y="671332"/>
            <a:ext cx="7364409" cy="478273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8" name="どうやって新しい特徴量を作成しているのか？"/>
          <p:cNvSpPr txBox="1"/>
          <p:nvPr/>
        </p:nvSpPr>
        <p:spPr>
          <a:xfrm>
            <a:off x="3743709" y="144499"/>
            <a:ext cx="4783361"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t>例えば次のようなデータがあったとする</a:t>
            </a:r>
            <a:endParaRPr sz="2050" dirty="0"/>
          </a:p>
        </p:txBody>
      </p:sp>
      <p:sp>
        <p:nvSpPr>
          <p:cNvPr id="14" name="原点を通る新しい軸を作成する">
            <a:extLst>
              <a:ext uri="{FF2B5EF4-FFF2-40B4-BE49-F238E27FC236}">
                <a16:creationId xmlns:a16="http://schemas.microsoft.com/office/drawing/2014/main" id="{063A4BAA-816E-4A59-8294-6BF3E845B990}"/>
              </a:ext>
            </a:extLst>
          </p:cNvPr>
          <p:cNvSpPr txBox="1"/>
          <p:nvPr/>
        </p:nvSpPr>
        <p:spPr>
          <a:xfrm>
            <a:off x="2902667" y="6103758"/>
            <a:ext cx="7234353"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a:defRPr sz="4100">
                <a:latin typeface="+mn-lt"/>
                <a:ea typeface="+mn-ea"/>
                <a:cs typeface="+mn-cs"/>
                <a:sym typeface="ヒラギノ角ゴ ProN W3"/>
              </a:defRPr>
            </a:pPr>
            <a:r>
              <a:rPr lang="ja-JP" altLang="en-US" sz="2050" dirty="0"/>
              <a:t>目的は</a:t>
            </a:r>
            <a:r>
              <a:rPr lang="en-US" altLang="ja-JP" sz="2050" dirty="0"/>
              <a:t>2</a:t>
            </a:r>
            <a:r>
              <a:rPr lang="ja-JP" altLang="en-US" sz="2050" dirty="0"/>
              <a:t>つの変数</a:t>
            </a:r>
            <a:r>
              <a:rPr lang="en-US" altLang="ja-JP" sz="2050" dirty="0"/>
              <a:t>(</a:t>
            </a:r>
            <a:r>
              <a:rPr lang="ja-JP" altLang="en-US" sz="2050" dirty="0"/>
              <a:t>甘さと色合い</a:t>
            </a:r>
            <a:r>
              <a:rPr lang="en-US" altLang="ja-JP" sz="2050" dirty="0"/>
              <a:t>)</a:t>
            </a:r>
            <a:r>
              <a:rPr lang="ja-JP" altLang="en-US" sz="2050" dirty="0"/>
              <a:t>から新たな変数を作りたい</a:t>
            </a:r>
            <a:endParaRPr sz="2050" dirty="0"/>
          </a:p>
        </p:txBody>
      </p:sp>
      <p:sp>
        <p:nvSpPr>
          <p:cNvPr id="3" name="楕円 2">
            <a:extLst>
              <a:ext uri="{FF2B5EF4-FFF2-40B4-BE49-F238E27FC236}">
                <a16:creationId xmlns:a16="http://schemas.microsoft.com/office/drawing/2014/main" id="{8D98B787-5AA8-4309-9EED-8BD379D7C8B6}"/>
              </a:ext>
            </a:extLst>
          </p:cNvPr>
          <p:cNvSpPr/>
          <p:nvPr/>
        </p:nvSpPr>
        <p:spPr>
          <a:xfrm>
            <a:off x="4171477" y="3493143"/>
            <a:ext cx="176514" cy="1765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9EA122DA-0EA6-451A-A2E6-849EE9CE4DCA}"/>
              </a:ext>
            </a:extLst>
          </p:cNvPr>
          <p:cNvSpPr/>
          <p:nvPr/>
        </p:nvSpPr>
        <p:spPr>
          <a:xfrm>
            <a:off x="5252976" y="3062602"/>
            <a:ext cx="176514" cy="1765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93234467-1964-4AD5-B24F-9D2EAB2A16E2}"/>
              </a:ext>
            </a:extLst>
          </p:cNvPr>
          <p:cNvSpPr/>
          <p:nvPr/>
        </p:nvSpPr>
        <p:spPr>
          <a:xfrm>
            <a:off x="4590963" y="3125252"/>
            <a:ext cx="176514" cy="1765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41EAD879-17EA-4288-B6BD-E509111B3E42}"/>
              </a:ext>
            </a:extLst>
          </p:cNvPr>
          <p:cNvSpPr/>
          <p:nvPr/>
        </p:nvSpPr>
        <p:spPr>
          <a:xfrm>
            <a:off x="5369687" y="3404886"/>
            <a:ext cx="176514" cy="1765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4C7E5A8E-51BB-463C-99E5-27554570223C}"/>
              </a:ext>
            </a:extLst>
          </p:cNvPr>
          <p:cNvSpPr/>
          <p:nvPr/>
        </p:nvSpPr>
        <p:spPr>
          <a:xfrm>
            <a:off x="5923343" y="2726520"/>
            <a:ext cx="176514" cy="1765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46F0BBF0-B7B4-43E9-9782-987ED758BC27}"/>
              </a:ext>
            </a:extLst>
          </p:cNvPr>
          <p:cNvSpPr/>
          <p:nvPr/>
        </p:nvSpPr>
        <p:spPr>
          <a:xfrm>
            <a:off x="6431587" y="2624893"/>
            <a:ext cx="176514" cy="1765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5421647E-F4E6-4C74-9606-DA1B96086280}"/>
              </a:ext>
            </a:extLst>
          </p:cNvPr>
          <p:cNvSpPr/>
          <p:nvPr/>
        </p:nvSpPr>
        <p:spPr>
          <a:xfrm>
            <a:off x="7130968" y="2878920"/>
            <a:ext cx="176514" cy="1765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C11FA67B-3596-4F44-9030-CA1DB7A47D29}"/>
              </a:ext>
            </a:extLst>
          </p:cNvPr>
          <p:cNvSpPr/>
          <p:nvPr/>
        </p:nvSpPr>
        <p:spPr>
          <a:xfrm>
            <a:off x="7400641" y="2620552"/>
            <a:ext cx="176514" cy="1765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EC22BB57-E48D-4785-A886-93361BE4077E}"/>
              </a:ext>
            </a:extLst>
          </p:cNvPr>
          <p:cNvSpPr/>
          <p:nvPr/>
        </p:nvSpPr>
        <p:spPr>
          <a:xfrm>
            <a:off x="4854546" y="3581096"/>
            <a:ext cx="176514" cy="1765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3E40B954-5DDD-4D58-8A21-6AC4F3CBBBDA}"/>
              </a:ext>
            </a:extLst>
          </p:cNvPr>
          <p:cNvSpPr/>
          <p:nvPr/>
        </p:nvSpPr>
        <p:spPr>
          <a:xfrm>
            <a:off x="5430525" y="2666766"/>
            <a:ext cx="176514" cy="1765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F15F52A9-19B7-4B1C-A565-CC335A9E488C}"/>
              </a:ext>
            </a:extLst>
          </p:cNvPr>
          <p:cNvSpPr/>
          <p:nvPr/>
        </p:nvSpPr>
        <p:spPr>
          <a:xfrm>
            <a:off x="5958876" y="3404582"/>
            <a:ext cx="176514" cy="1765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A662BDEB-7094-419B-BE14-87139458F653}"/>
              </a:ext>
            </a:extLst>
          </p:cNvPr>
          <p:cNvSpPr/>
          <p:nvPr/>
        </p:nvSpPr>
        <p:spPr>
          <a:xfrm>
            <a:off x="6343330" y="3062602"/>
            <a:ext cx="176514" cy="1765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F3BE08D7-BC30-4BCB-B791-8FBC4EE7E020}"/>
              </a:ext>
            </a:extLst>
          </p:cNvPr>
          <p:cNvSpPr/>
          <p:nvPr/>
        </p:nvSpPr>
        <p:spPr>
          <a:xfrm>
            <a:off x="3273261" y="3815198"/>
            <a:ext cx="176514" cy="1765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E0CE9A60-2534-4CC5-984D-475D51B433DD}"/>
              </a:ext>
            </a:extLst>
          </p:cNvPr>
          <p:cNvSpPr/>
          <p:nvPr/>
        </p:nvSpPr>
        <p:spPr>
          <a:xfrm>
            <a:off x="3546110" y="3492839"/>
            <a:ext cx="176514" cy="1765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966E64C0-FAC4-41BC-812E-068AF49BFCBD}"/>
              </a:ext>
            </a:extLst>
          </p:cNvPr>
          <p:cNvSpPr/>
          <p:nvPr/>
        </p:nvSpPr>
        <p:spPr>
          <a:xfrm>
            <a:off x="4248280" y="2939083"/>
            <a:ext cx="176514" cy="1765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4CB939C9-2FAA-4D51-BBBA-1B939791E5A4}"/>
              </a:ext>
            </a:extLst>
          </p:cNvPr>
          <p:cNvSpPr/>
          <p:nvPr/>
        </p:nvSpPr>
        <p:spPr>
          <a:xfrm>
            <a:off x="8170943" y="2467917"/>
            <a:ext cx="176514" cy="1765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9151F699-01C4-4E82-BBC3-028BDCAF4CEF}"/>
              </a:ext>
            </a:extLst>
          </p:cNvPr>
          <p:cNvSpPr/>
          <p:nvPr/>
        </p:nvSpPr>
        <p:spPr>
          <a:xfrm>
            <a:off x="6962241" y="2532295"/>
            <a:ext cx="176514" cy="1765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a:extLst>
              <a:ext uri="{FF2B5EF4-FFF2-40B4-BE49-F238E27FC236}">
                <a16:creationId xmlns:a16="http://schemas.microsoft.com/office/drawing/2014/main" id="{D7954AB6-95BC-4C40-B1B6-0F92758E6150}"/>
              </a:ext>
            </a:extLst>
          </p:cNvPr>
          <p:cNvSpPr/>
          <p:nvPr/>
        </p:nvSpPr>
        <p:spPr>
          <a:xfrm>
            <a:off x="8697600" y="2291403"/>
            <a:ext cx="176514" cy="1765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どうやって新しい特徴量を作成しているのか？">
            <a:extLst>
              <a:ext uri="{FF2B5EF4-FFF2-40B4-BE49-F238E27FC236}">
                <a16:creationId xmlns:a16="http://schemas.microsoft.com/office/drawing/2014/main" id="{25E5EC37-EB15-CC9C-BC06-5263175D6282}"/>
              </a:ext>
            </a:extLst>
          </p:cNvPr>
          <p:cNvSpPr txBox="1"/>
          <p:nvPr/>
        </p:nvSpPr>
        <p:spPr>
          <a:xfrm>
            <a:off x="9127067" y="5504413"/>
            <a:ext cx="839974"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t>色合い</a:t>
            </a:r>
            <a:endParaRPr sz="2050" dirty="0"/>
          </a:p>
        </p:txBody>
      </p:sp>
      <p:sp>
        <p:nvSpPr>
          <p:cNvPr id="6" name="どうやって新しい特徴量を作成しているのか？">
            <a:extLst>
              <a:ext uri="{FF2B5EF4-FFF2-40B4-BE49-F238E27FC236}">
                <a16:creationId xmlns:a16="http://schemas.microsoft.com/office/drawing/2014/main" id="{8219CE73-0D00-0831-48A4-E0311B6B889D}"/>
              </a:ext>
            </a:extLst>
          </p:cNvPr>
          <p:cNvSpPr txBox="1"/>
          <p:nvPr/>
        </p:nvSpPr>
        <p:spPr>
          <a:xfrm>
            <a:off x="1960248" y="856111"/>
            <a:ext cx="577081"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t>甘さ</a:t>
            </a:r>
            <a:endParaRPr sz="2050" dirty="0"/>
          </a:p>
        </p:txBody>
      </p:sp>
    </p:spTree>
    <p:extLst>
      <p:ext uri="{BB962C8B-B14F-4D97-AF65-F5344CB8AC3E}">
        <p14:creationId xmlns:p14="http://schemas.microsoft.com/office/powerpoint/2010/main" val="366336369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3FA12D48-BD5C-A71F-C32B-B1F1CD4F4DCB}"/>
              </a:ext>
            </a:extLst>
          </p:cNvPr>
          <p:cNvPicPr>
            <a:picLocks noChangeAspect="1"/>
          </p:cNvPicPr>
          <p:nvPr/>
        </p:nvPicPr>
        <p:blipFill>
          <a:blip r:embed="rId2"/>
          <a:stretch>
            <a:fillRect/>
          </a:stretch>
        </p:blipFill>
        <p:spPr>
          <a:xfrm>
            <a:off x="921736" y="1368105"/>
            <a:ext cx="4834022" cy="3131552"/>
          </a:xfrm>
          <a:prstGeom prst="rect">
            <a:avLst/>
          </a:prstGeom>
        </p:spPr>
      </p:pic>
      <p:pic>
        <p:nvPicPr>
          <p:cNvPr id="9" name="図 8">
            <a:extLst>
              <a:ext uri="{FF2B5EF4-FFF2-40B4-BE49-F238E27FC236}">
                <a16:creationId xmlns:a16="http://schemas.microsoft.com/office/drawing/2014/main" id="{591E1AAF-C2F8-8DF7-4D97-22B03FDE7343}"/>
              </a:ext>
            </a:extLst>
          </p:cNvPr>
          <p:cNvPicPr>
            <a:picLocks noChangeAspect="1"/>
          </p:cNvPicPr>
          <p:nvPr/>
        </p:nvPicPr>
        <p:blipFill>
          <a:blip r:embed="rId3"/>
          <a:stretch>
            <a:fillRect/>
          </a:stretch>
        </p:blipFill>
        <p:spPr>
          <a:xfrm>
            <a:off x="6181726" y="1368105"/>
            <a:ext cx="4745152" cy="3131551"/>
          </a:xfrm>
          <a:prstGeom prst="rect">
            <a:avLst/>
          </a:prstGeom>
        </p:spPr>
      </p:pic>
      <p:sp>
        <p:nvSpPr>
          <p:cNvPr id="10" name="どうやって新しい特徴量を作成しているのか？">
            <a:extLst>
              <a:ext uri="{FF2B5EF4-FFF2-40B4-BE49-F238E27FC236}">
                <a16:creationId xmlns:a16="http://schemas.microsoft.com/office/drawing/2014/main" id="{10263384-D6F9-4898-D90F-4D299C3ACF95}"/>
              </a:ext>
            </a:extLst>
          </p:cNvPr>
          <p:cNvSpPr txBox="1"/>
          <p:nvPr/>
        </p:nvSpPr>
        <p:spPr>
          <a:xfrm>
            <a:off x="1006475" y="410039"/>
            <a:ext cx="10007600" cy="9977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lgn="l">
              <a:defRPr sz="4100">
                <a:latin typeface="+mn-lt"/>
                <a:ea typeface="+mn-ea"/>
                <a:cs typeface="+mn-cs"/>
                <a:sym typeface="ヒラギノ角ゴ ProN W3"/>
              </a:defRPr>
            </a:lvl1pPr>
          </a:lstStyle>
          <a:p>
            <a:pPr algn="l">
              <a:defRPr sz="4100">
                <a:latin typeface="+mn-lt"/>
                <a:ea typeface="+mn-ea"/>
                <a:cs typeface="+mn-cs"/>
                <a:sym typeface="ヒラギノ角ゴ ProN W3"/>
              </a:defRPr>
            </a:pPr>
            <a:r>
              <a:rPr lang="ja-JP" altLang="en-US" sz="2050" dirty="0"/>
              <a:t>次の</a:t>
            </a:r>
            <a:r>
              <a:rPr lang="en-US" altLang="ja-JP" sz="2050" dirty="0"/>
              <a:t>2</a:t>
            </a:r>
            <a:r>
              <a:rPr lang="ja-JP" altLang="en-US" sz="2050" dirty="0"/>
              <a:t>本の軸はどちらの方が甘さと色合いの情報がより保存されているでしょうか？主成分分析は「データの相関関係」を失わないでデータを圧縮することを考えます。</a:t>
            </a:r>
          </a:p>
          <a:p>
            <a:endParaRPr sz="2050" dirty="0"/>
          </a:p>
        </p:txBody>
      </p:sp>
    </p:spTree>
    <p:extLst>
      <p:ext uri="{BB962C8B-B14F-4D97-AF65-F5344CB8AC3E}">
        <p14:creationId xmlns:p14="http://schemas.microsoft.com/office/powerpoint/2010/main" val="163451123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四角形"/>
          <p:cNvSpPr/>
          <p:nvPr/>
        </p:nvSpPr>
        <p:spPr>
          <a:xfrm>
            <a:off x="7801" y="-2634"/>
            <a:ext cx="12192001" cy="708025"/>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212" name="リンゴ"/>
          <p:cNvSpPr/>
          <p:nvPr/>
        </p:nvSpPr>
        <p:spPr>
          <a:xfrm>
            <a:off x="2906463" y="1952264"/>
            <a:ext cx="769591" cy="875734"/>
          </a:xfrm>
          <a:custGeom>
            <a:avLst/>
            <a:gdLst/>
            <a:ahLst/>
            <a:cxnLst>
              <a:cxn ang="0">
                <a:pos x="wd2" y="hd2"/>
              </a:cxn>
              <a:cxn ang="5400000">
                <a:pos x="wd2" y="hd2"/>
              </a:cxn>
              <a:cxn ang="10800000">
                <a:pos x="wd2" y="hd2"/>
              </a:cxn>
              <a:cxn ang="16200000">
                <a:pos x="wd2" y="hd2"/>
              </a:cxn>
            </a:cxnLst>
            <a:rect l="0" t="0" r="r" b="b"/>
            <a:pathLst>
              <a:path w="17410" h="20613" extrusionOk="0">
                <a:moveTo>
                  <a:pt x="0" y="2"/>
                </a:moveTo>
                <a:cubicBezTo>
                  <a:pt x="1451" y="3943"/>
                  <a:pt x="5157" y="4456"/>
                  <a:pt x="6978" y="3382"/>
                </a:cubicBezTo>
                <a:cubicBezTo>
                  <a:pt x="7286" y="3563"/>
                  <a:pt x="8060" y="4073"/>
                  <a:pt x="8550" y="4884"/>
                </a:cubicBezTo>
                <a:cubicBezTo>
                  <a:pt x="8454" y="5252"/>
                  <a:pt x="8387" y="5636"/>
                  <a:pt x="8341" y="6039"/>
                </a:cubicBezTo>
                <a:cubicBezTo>
                  <a:pt x="7169" y="5159"/>
                  <a:pt x="4412" y="3710"/>
                  <a:pt x="1571" y="6696"/>
                </a:cubicBezTo>
                <a:cubicBezTo>
                  <a:pt x="-2090" y="10545"/>
                  <a:pt x="1666" y="17304"/>
                  <a:pt x="3532" y="19171"/>
                </a:cubicBezTo>
                <a:cubicBezTo>
                  <a:pt x="5051" y="20690"/>
                  <a:pt x="7284" y="21033"/>
                  <a:pt x="8895" y="20084"/>
                </a:cubicBezTo>
                <a:cubicBezTo>
                  <a:pt x="10541" y="20966"/>
                  <a:pt x="12760" y="20533"/>
                  <a:pt x="14220" y="18952"/>
                </a:cubicBezTo>
                <a:cubicBezTo>
                  <a:pt x="16014" y="17010"/>
                  <a:pt x="19510" y="10100"/>
                  <a:pt x="15705" y="6404"/>
                </a:cubicBezTo>
                <a:cubicBezTo>
                  <a:pt x="12821" y="3604"/>
                  <a:pt x="10177" y="5030"/>
                  <a:pt x="8996" y="5962"/>
                </a:cubicBezTo>
                <a:cubicBezTo>
                  <a:pt x="9362" y="4276"/>
                  <a:pt x="10299" y="2881"/>
                  <a:pt x="11830" y="1818"/>
                </a:cubicBezTo>
                <a:cubicBezTo>
                  <a:pt x="12127" y="1605"/>
                  <a:pt x="11429" y="972"/>
                  <a:pt x="11062" y="1235"/>
                </a:cubicBezTo>
                <a:cubicBezTo>
                  <a:pt x="9865" y="2172"/>
                  <a:pt x="9134" y="3168"/>
                  <a:pt x="8722" y="4327"/>
                </a:cubicBezTo>
                <a:cubicBezTo>
                  <a:pt x="8152" y="3554"/>
                  <a:pt x="7406" y="3094"/>
                  <a:pt x="7137" y="2944"/>
                </a:cubicBezTo>
                <a:cubicBezTo>
                  <a:pt x="6952" y="2300"/>
                  <a:pt x="6374" y="756"/>
                  <a:pt x="4976" y="243"/>
                </a:cubicBezTo>
                <a:cubicBezTo>
                  <a:pt x="2769" y="-567"/>
                  <a:pt x="2384" y="993"/>
                  <a:pt x="0" y="2"/>
                </a:cubicBezTo>
                <a:close/>
              </a:path>
            </a:pathLst>
          </a:custGeom>
          <a:solidFill>
            <a:srgbClr val="FF0000"/>
          </a:solidFill>
          <a:ln w="635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13" name="バナナ"/>
          <p:cNvSpPr/>
          <p:nvPr/>
        </p:nvSpPr>
        <p:spPr>
          <a:xfrm>
            <a:off x="1303082" y="4141176"/>
            <a:ext cx="637636" cy="676275"/>
          </a:xfrm>
          <a:custGeom>
            <a:avLst/>
            <a:gdLst/>
            <a:ahLst/>
            <a:cxnLst>
              <a:cxn ang="0">
                <a:pos x="wd2" y="hd2"/>
              </a:cxn>
              <a:cxn ang="5400000">
                <a:pos x="wd2" y="hd2"/>
              </a:cxn>
              <a:cxn ang="10800000">
                <a:pos x="wd2" y="hd2"/>
              </a:cxn>
              <a:cxn ang="16200000">
                <a:pos x="wd2" y="hd2"/>
              </a:cxn>
            </a:cxnLst>
            <a:rect l="0" t="0" r="r" b="b"/>
            <a:pathLst>
              <a:path w="19548" h="20072" extrusionOk="0">
                <a:moveTo>
                  <a:pt x="17419" y="1"/>
                </a:moveTo>
                <a:cubicBezTo>
                  <a:pt x="17020" y="17"/>
                  <a:pt x="16510" y="237"/>
                  <a:pt x="16540" y="455"/>
                </a:cubicBezTo>
                <a:cubicBezTo>
                  <a:pt x="16966" y="3528"/>
                  <a:pt x="16746" y="4498"/>
                  <a:pt x="16243" y="5038"/>
                </a:cubicBezTo>
                <a:cubicBezTo>
                  <a:pt x="11841" y="9762"/>
                  <a:pt x="13185" y="11967"/>
                  <a:pt x="3522" y="15416"/>
                </a:cubicBezTo>
                <a:cubicBezTo>
                  <a:pt x="1632" y="16073"/>
                  <a:pt x="481" y="16953"/>
                  <a:pt x="0" y="18249"/>
                </a:cubicBezTo>
                <a:cubicBezTo>
                  <a:pt x="245" y="18993"/>
                  <a:pt x="538" y="19412"/>
                  <a:pt x="538" y="19412"/>
                </a:cubicBezTo>
                <a:cubicBezTo>
                  <a:pt x="538" y="19412"/>
                  <a:pt x="4624" y="21591"/>
                  <a:pt x="11089" y="18030"/>
                </a:cubicBezTo>
                <a:cubicBezTo>
                  <a:pt x="17845" y="14310"/>
                  <a:pt x="21600" y="9045"/>
                  <a:pt x="18376" y="4166"/>
                </a:cubicBezTo>
                <a:cubicBezTo>
                  <a:pt x="18376" y="4166"/>
                  <a:pt x="17979" y="1181"/>
                  <a:pt x="17878" y="235"/>
                </a:cubicBezTo>
                <a:cubicBezTo>
                  <a:pt x="17859" y="54"/>
                  <a:pt x="17659" y="-9"/>
                  <a:pt x="17419" y="1"/>
                </a:cubicBezTo>
                <a:close/>
              </a:path>
            </a:pathLst>
          </a:custGeom>
          <a:solidFill>
            <a:schemeClr val="accent4">
              <a:hueOff val="-461056"/>
              <a:satOff val="4338"/>
              <a:lumOff val="-10225"/>
            </a:schemeClr>
          </a:solidFill>
          <a:ln w="635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14" name="矢印"/>
          <p:cNvSpPr/>
          <p:nvPr/>
        </p:nvSpPr>
        <p:spPr>
          <a:xfrm>
            <a:off x="6218223" y="3422033"/>
            <a:ext cx="1434245" cy="635001"/>
          </a:xfrm>
          <a:prstGeom prst="rightArrow">
            <a:avLst>
              <a:gd name="adj1" fmla="val 32000"/>
              <a:gd name="adj2" fmla="val 64000"/>
            </a:avLst>
          </a:prstGeom>
          <a:solidFill>
            <a:schemeClr val="accent1"/>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15" name="レモン/ライム"/>
          <p:cNvSpPr/>
          <p:nvPr/>
        </p:nvSpPr>
        <p:spPr>
          <a:xfrm>
            <a:off x="3777472" y="3460165"/>
            <a:ext cx="848371" cy="53533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6301" y="0"/>
                  <a:pt x="2529" y="3506"/>
                  <a:pt x="1507" y="8229"/>
                </a:cubicBezTo>
                <a:cubicBezTo>
                  <a:pt x="1398" y="8733"/>
                  <a:pt x="1137" y="9104"/>
                  <a:pt x="819" y="9277"/>
                </a:cubicBezTo>
                <a:cubicBezTo>
                  <a:pt x="334" y="9543"/>
                  <a:pt x="0" y="10125"/>
                  <a:pt x="0" y="10800"/>
                </a:cubicBezTo>
                <a:cubicBezTo>
                  <a:pt x="0" y="11475"/>
                  <a:pt x="334" y="12057"/>
                  <a:pt x="819" y="12323"/>
                </a:cubicBezTo>
                <a:cubicBezTo>
                  <a:pt x="1137" y="12496"/>
                  <a:pt x="1398" y="12867"/>
                  <a:pt x="1507" y="13371"/>
                </a:cubicBezTo>
                <a:cubicBezTo>
                  <a:pt x="2529" y="18094"/>
                  <a:pt x="6301" y="21600"/>
                  <a:pt x="10800" y="21600"/>
                </a:cubicBezTo>
                <a:cubicBezTo>
                  <a:pt x="15299" y="21600"/>
                  <a:pt x="19071" y="18094"/>
                  <a:pt x="20093" y="13371"/>
                </a:cubicBezTo>
                <a:cubicBezTo>
                  <a:pt x="20202" y="12867"/>
                  <a:pt x="20463" y="12496"/>
                  <a:pt x="20781" y="12323"/>
                </a:cubicBezTo>
                <a:cubicBezTo>
                  <a:pt x="21266" y="12057"/>
                  <a:pt x="21600" y="11475"/>
                  <a:pt x="21600" y="10800"/>
                </a:cubicBezTo>
                <a:cubicBezTo>
                  <a:pt x="21600" y="10125"/>
                  <a:pt x="21266" y="9543"/>
                  <a:pt x="20781" y="9277"/>
                </a:cubicBezTo>
                <a:cubicBezTo>
                  <a:pt x="20463" y="9104"/>
                  <a:pt x="20202" y="8733"/>
                  <a:pt x="20093" y="8229"/>
                </a:cubicBezTo>
                <a:cubicBezTo>
                  <a:pt x="19071" y="3506"/>
                  <a:pt x="15299" y="0"/>
                  <a:pt x="10800" y="0"/>
                </a:cubicBezTo>
                <a:close/>
              </a:path>
            </a:pathLst>
          </a:custGeom>
          <a:solidFill>
            <a:srgbClr val="FFFB00"/>
          </a:solidFill>
          <a:ln w="635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16" name="リンゴ"/>
          <p:cNvSpPr/>
          <p:nvPr/>
        </p:nvSpPr>
        <p:spPr>
          <a:xfrm>
            <a:off x="2414054" y="4047580"/>
            <a:ext cx="769591" cy="875734"/>
          </a:xfrm>
          <a:custGeom>
            <a:avLst/>
            <a:gdLst/>
            <a:ahLst/>
            <a:cxnLst>
              <a:cxn ang="0">
                <a:pos x="wd2" y="hd2"/>
              </a:cxn>
              <a:cxn ang="5400000">
                <a:pos x="wd2" y="hd2"/>
              </a:cxn>
              <a:cxn ang="10800000">
                <a:pos x="wd2" y="hd2"/>
              </a:cxn>
              <a:cxn ang="16200000">
                <a:pos x="wd2" y="hd2"/>
              </a:cxn>
            </a:cxnLst>
            <a:rect l="0" t="0" r="r" b="b"/>
            <a:pathLst>
              <a:path w="17410" h="20613" extrusionOk="0">
                <a:moveTo>
                  <a:pt x="0" y="2"/>
                </a:moveTo>
                <a:cubicBezTo>
                  <a:pt x="1451" y="3943"/>
                  <a:pt x="5157" y="4456"/>
                  <a:pt x="6978" y="3382"/>
                </a:cubicBezTo>
                <a:cubicBezTo>
                  <a:pt x="7286" y="3563"/>
                  <a:pt x="8060" y="4073"/>
                  <a:pt x="8550" y="4884"/>
                </a:cubicBezTo>
                <a:cubicBezTo>
                  <a:pt x="8454" y="5252"/>
                  <a:pt x="8387" y="5636"/>
                  <a:pt x="8341" y="6039"/>
                </a:cubicBezTo>
                <a:cubicBezTo>
                  <a:pt x="7169" y="5159"/>
                  <a:pt x="4412" y="3710"/>
                  <a:pt x="1571" y="6696"/>
                </a:cubicBezTo>
                <a:cubicBezTo>
                  <a:pt x="-2090" y="10545"/>
                  <a:pt x="1666" y="17304"/>
                  <a:pt x="3532" y="19171"/>
                </a:cubicBezTo>
                <a:cubicBezTo>
                  <a:pt x="5051" y="20690"/>
                  <a:pt x="7284" y="21033"/>
                  <a:pt x="8895" y="20084"/>
                </a:cubicBezTo>
                <a:cubicBezTo>
                  <a:pt x="10541" y="20966"/>
                  <a:pt x="12760" y="20533"/>
                  <a:pt x="14220" y="18952"/>
                </a:cubicBezTo>
                <a:cubicBezTo>
                  <a:pt x="16014" y="17010"/>
                  <a:pt x="19510" y="10100"/>
                  <a:pt x="15705" y="6404"/>
                </a:cubicBezTo>
                <a:cubicBezTo>
                  <a:pt x="12821" y="3604"/>
                  <a:pt x="10177" y="5030"/>
                  <a:pt x="8996" y="5962"/>
                </a:cubicBezTo>
                <a:cubicBezTo>
                  <a:pt x="9362" y="4276"/>
                  <a:pt x="10299" y="2881"/>
                  <a:pt x="11830" y="1818"/>
                </a:cubicBezTo>
                <a:cubicBezTo>
                  <a:pt x="12127" y="1605"/>
                  <a:pt x="11429" y="972"/>
                  <a:pt x="11062" y="1235"/>
                </a:cubicBezTo>
                <a:cubicBezTo>
                  <a:pt x="9865" y="2172"/>
                  <a:pt x="9134" y="3168"/>
                  <a:pt x="8722" y="4327"/>
                </a:cubicBezTo>
                <a:cubicBezTo>
                  <a:pt x="8152" y="3554"/>
                  <a:pt x="7406" y="3094"/>
                  <a:pt x="7137" y="2944"/>
                </a:cubicBezTo>
                <a:cubicBezTo>
                  <a:pt x="6952" y="2300"/>
                  <a:pt x="6374" y="756"/>
                  <a:pt x="4976" y="243"/>
                </a:cubicBezTo>
                <a:cubicBezTo>
                  <a:pt x="2769" y="-567"/>
                  <a:pt x="2384" y="993"/>
                  <a:pt x="0" y="2"/>
                </a:cubicBezTo>
                <a:close/>
              </a:path>
            </a:pathLst>
          </a:custGeom>
          <a:solidFill>
            <a:srgbClr val="FF0000"/>
          </a:solidFill>
          <a:ln w="635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17" name="リンゴ"/>
          <p:cNvSpPr/>
          <p:nvPr/>
        </p:nvSpPr>
        <p:spPr>
          <a:xfrm>
            <a:off x="4125551" y="2476824"/>
            <a:ext cx="769591" cy="875734"/>
          </a:xfrm>
          <a:custGeom>
            <a:avLst/>
            <a:gdLst/>
            <a:ahLst/>
            <a:cxnLst>
              <a:cxn ang="0">
                <a:pos x="wd2" y="hd2"/>
              </a:cxn>
              <a:cxn ang="5400000">
                <a:pos x="wd2" y="hd2"/>
              </a:cxn>
              <a:cxn ang="10800000">
                <a:pos x="wd2" y="hd2"/>
              </a:cxn>
              <a:cxn ang="16200000">
                <a:pos x="wd2" y="hd2"/>
              </a:cxn>
            </a:cxnLst>
            <a:rect l="0" t="0" r="r" b="b"/>
            <a:pathLst>
              <a:path w="17410" h="20613" extrusionOk="0">
                <a:moveTo>
                  <a:pt x="0" y="2"/>
                </a:moveTo>
                <a:cubicBezTo>
                  <a:pt x="1451" y="3943"/>
                  <a:pt x="5157" y="4456"/>
                  <a:pt x="6978" y="3382"/>
                </a:cubicBezTo>
                <a:cubicBezTo>
                  <a:pt x="7286" y="3563"/>
                  <a:pt x="8060" y="4073"/>
                  <a:pt x="8550" y="4884"/>
                </a:cubicBezTo>
                <a:cubicBezTo>
                  <a:pt x="8454" y="5252"/>
                  <a:pt x="8387" y="5636"/>
                  <a:pt x="8341" y="6039"/>
                </a:cubicBezTo>
                <a:cubicBezTo>
                  <a:pt x="7169" y="5159"/>
                  <a:pt x="4412" y="3710"/>
                  <a:pt x="1571" y="6696"/>
                </a:cubicBezTo>
                <a:cubicBezTo>
                  <a:pt x="-2090" y="10545"/>
                  <a:pt x="1666" y="17304"/>
                  <a:pt x="3532" y="19171"/>
                </a:cubicBezTo>
                <a:cubicBezTo>
                  <a:pt x="5051" y="20690"/>
                  <a:pt x="7284" y="21033"/>
                  <a:pt x="8895" y="20084"/>
                </a:cubicBezTo>
                <a:cubicBezTo>
                  <a:pt x="10541" y="20966"/>
                  <a:pt x="12760" y="20533"/>
                  <a:pt x="14220" y="18952"/>
                </a:cubicBezTo>
                <a:cubicBezTo>
                  <a:pt x="16014" y="17010"/>
                  <a:pt x="19510" y="10100"/>
                  <a:pt x="15705" y="6404"/>
                </a:cubicBezTo>
                <a:cubicBezTo>
                  <a:pt x="12821" y="3604"/>
                  <a:pt x="10177" y="5030"/>
                  <a:pt x="8996" y="5962"/>
                </a:cubicBezTo>
                <a:cubicBezTo>
                  <a:pt x="9362" y="4276"/>
                  <a:pt x="10299" y="2881"/>
                  <a:pt x="11830" y="1818"/>
                </a:cubicBezTo>
                <a:cubicBezTo>
                  <a:pt x="12127" y="1605"/>
                  <a:pt x="11429" y="972"/>
                  <a:pt x="11062" y="1235"/>
                </a:cubicBezTo>
                <a:cubicBezTo>
                  <a:pt x="9865" y="2172"/>
                  <a:pt x="9134" y="3168"/>
                  <a:pt x="8722" y="4327"/>
                </a:cubicBezTo>
                <a:cubicBezTo>
                  <a:pt x="8152" y="3554"/>
                  <a:pt x="7406" y="3094"/>
                  <a:pt x="7137" y="2944"/>
                </a:cubicBezTo>
                <a:cubicBezTo>
                  <a:pt x="6952" y="2300"/>
                  <a:pt x="6374" y="756"/>
                  <a:pt x="4976" y="243"/>
                </a:cubicBezTo>
                <a:cubicBezTo>
                  <a:pt x="2769" y="-567"/>
                  <a:pt x="2384" y="993"/>
                  <a:pt x="0" y="2"/>
                </a:cubicBezTo>
                <a:close/>
              </a:path>
            </a:pathLst>
          </a:custGeom>
          <a:solidFill>
            <a:srgbClr val="FF0000"/>
          </a:solidFill>
          <a:ln w="635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18" name="リンゴ"/>
          <p:cNvSpPr/>
          <p:nvPr/>
        </p:nvSpPr>
        <p:spPr>
          <a:xfrm>
            <a:off x="2329071" y="3002294"/>
            <a:ext cx="769591" cy="875734"/>
          </a:xfrm>
          <a:custGeom>
            <a:avLst/>
            <a:gdLst/>
            <a:ahLst/>
            <a:cxnLst>
              <a:cxn ang="0">
                <a:pos x="wd2" y="hd2"/>
              </a:cxn>
              <a:cxn ang="5400000">
                <a:pos x="wd2" y="hd2"/>
              </a:cxn>
              <a:cxn ang="10800000">
                <a:pos x="wd2" y="hd2"/>
              </a:cxn>
              <a:cxn ang="16200000">
                <a:pos x="wd2" y="hd2"/>
              </a:cxn>
            </a:cxnLst>
            <a:rect l="0" t="0" r="r" b="b"/>
            <a:pathLst>
              <a:path w="17410" h="20613" extrusionOk="0">
                <a:moveTo>
                  <a:pt x="0" y="2"/>
                </a:moveTo>
                <a:cubicBezTo>
                  <a:pt x="1451" y="3943"/>
                  <a:pt x="5157" y="4456"/>
                  <a:pt x="6978" y="3382"/>
                </a:cubicBezTo>
                <a:cubicBezTo>
                  <a:pt x="7286" y="3563"/>
                  <a:pt x="8060" y="4073"/>
                  <a:pt x="8550" y="4884"/>
                </a:cubicBezTo>
                <a:cubicBezTo>
                  <a:pt x="8454" y="5252"/>
                  <a:pt x="8387" y="5636"/>
                  <a:pt x="8341" y="6039"/>
                </a:cubicBezTo>
                <a:cubicBezTo>
                  <a:pt x="7169" y="5159"/>
                  <a:pt x="4412" y="3710"/>
                  <a:pt x="1571" y="6696"/>
                </a:cubicBezTo>
                <a:cubicBezTo>
                  <a:pt x="-2090" y="10545"/>
                  <a:pt x="1666" y="17304"/>
                  <a:pt x="3532" y="19171"/>
                </a:cubicBezTo>
                <a:cubicBezTo>
                  <a:pt x="5051" y="20690"/>
                  <a:pt x="7284" y="21033"/>
                  <a:pt x="8895" y="20084"/>
                </a:cubicBezTo>
                <a:cubicBezTo>
                  <a:pt x="10541" y="20966"/>
                  <a:pt x="12760" y="20533"/>
                  <a:pt x="14220" y="18952"/>
                </a:cubicBezTo>
                <a:cubicBezTo>
                  <a:pt x="16014" y="17010"/>
                  <a:pt x="19510" y="10100"/>
                  <a:pt x="15705" y="6404"/>
                </a:cubicBezTo>
                <a:cubicBezTo>
                  <a:pt x="12821" y="3604"/>
                  <a:pt x="10177" y="5030"/>
                  <a:pt x="8996" y="5962"/>
                </a:cubicBezTo>
                <a:cubicBezTo>
                  <a:pt x="9362" y="4276"/>
                  <a:pt x="10299" y="2881"/>
                  <a:pt x="11830" y="1818"/>
                </a:cubicBezTo>
                <a:cubicBezTo>
                  <a:pt x="12127" y="1605"/>
                  <a:pt x="11429" y="972"/>
                  <a:pt x="11062" y="1235"/>
                </a:cubicBezTo>
                <a:cubicBezTo>
                  <a:pt x="9865" y="2172"/>
                  <a:pt x="9134" y="3168"/>
                  <a:pt x="8722" y="4327"/>
                </a:cubicBezTo>
                <a:cubicBezTo>
                  <a:pt x="8152" y="3554"/>
                  <a:pt x="7406" y="3094"/>
                  <a:pt x="7137" y="2944"/>
                </a:cubicBezTo>
                <a:cubicBezTo>
                  <a:pt x="6952" y="2300"/>
                  <a:pt x="6374" y="756"/>
                  <a:pt x="4976" y="243"/>
                </a:cubicBezTo>
                <a:cubicBezTo>
                  <a:pt x="2769" y="-567"/>
                  <a:pt x="2384" y="993"/>
                  <a:pt x="0" y="2"/>
                </a:cubicBezTo>
                <a:close/>
              </a:path>
            </a:pathLst>
          </a:custGeom>
          <a:solidFill>
            <a:srgbClr val="FF0000"/>
          </a:solidFill>
          <a:ln w="635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19" name="レモン/ライム"/>
          <p:cNvSpPr/>
          <p:nvPr/>
        </p:nvSpPr>
        <p:spPr>
          <a:xfrm>
            <a:off x="3181955" y="2990027"/>
            <a:ext cx="848371" cy="53533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6301" y="0"/>
                  <a:pt x="2529" y="3506"/>
                  <a:pt x="1507" y="8229"/>
                </a:cubicBezTo>
                <a:cubicBezTo>
                  <a:pt x="1398" y="8733"/>
                  <a:pt x="1137" y="9104"/>
                  <a:pt x="819" y="9277"/>
                </a:cubicBezTo>
                <a:cubicBezTo>
                  <a:pt x="334" y="9543"/>
                  <a:pt x="0" y="10125"/>
                  <a:pt x="0" y="10800"/>
                </a:cubicBezTo>
                <a:cubicBezTo>
                  <a:pt x="0" y="11475"/>
                  <a:pt x="334" y="12057"/>
                  <a:pt x="819" y="12323"/>
                </a:cubicBezTo>
                <a:cubicBezTo>
                  <a:pt x="1137" y="12496"/>
                  <a:pt x="1398" y="12867"/>
                  <a:pt x="1507" y="13371"/>
                </a:cubicBezTo>
                <a:cubicBezTo>
                  <a:pt x="2529" y="18094"/>
                  <a:pt x="6301" y="21600"/>
                  <a:pt x="10800" y="21600"/>
                </a:cubicBezTo>
                <a:cubicBezTo>
                  <a:pt x="15299" y="21600"/>
                  <a:pt x="19071" y="18094"/>
                  <a:pt x="20093" y="13371"/>
                </a:cubicBezTo>
                <a:cubicBezTo>
                  <a:pt x="20202" y="12867"/>
                  <a:pt x="20463" y="12496"/>
                  <a:pt x="20781" y="12323"/>
                </a:cubicBezTo>
                <a:cubicBezTo>
                  <a:pt x="21266" y="12057"/>
                  <a:pt x="21600" y="11475"/>
                  <a:pt x="21600" y="10800"/>
                </a:cubicBezTo>
                <a:cubicBezTo>
                  <a:pt x="21600" y="10125"/>
                  <a:pt x="21266" y="9543"/>
                  <a:pt x="20781" y="9277"/>
                </a:cubicBezTo>
                <a:cubicBezTo>
                  <a:pt x="20463" y="9104"/>
                  <a:pt x="20202" y="8733"/>
                  <a:pt x="20093" y="8229"/>
                </a:cubicBezTo>
                <a:cubicBezTo>
                  <a:pt x="19071" y="3506"/>
                  <a:pt x="15299" y="0"/>
                  <a:pt x="10800" y="0"/>
                </a:cubicBezTo>
                <a:close/>
              </a:path>
            </a:pathLst>
          </a:custGeom>
          <a:solidFill>
            <a:srgbClr val="FFFB00"/>
          </a:solidFill>
          <a:ln w="635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20" name="レモン/ライム"/>
          <p:cNvSpPr/>
          <p:nvPr/>
        </p:nvSpPr>
        <p:spPr>
          <a:xfrm>
            <a:off x="4831186" y="4387977"/>
            <a:ext cx="848371" cy="53533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6301" y="0"/>
                  <a:pt x="2529" y="3506"/>
                  <a:pt x="1507" y="8229"/>
                </a:cubicBezTo>
                <a:cubicBezTo>
                  <a:pt x="1398" y="8733"/>
                  <a:pt x="1137" y="9104"/>
                  <a:pt x="819" y="9277"/>
                </a:cubicBezTo>
                <a:cubicBezTo>
                  <a:pt x="334" y="9543"/>
                  <a:pt x="0" y="10125"/>
                  <a:pt x="0" y="10800"/>
                </a:cubicBezTo>
                <a:cubicBezTo>
                  <a:pt x="0" y="11475"/>
                  <a:pt x="334" y="12057"/>
                  <a:pt x="819" y="12323"/>
                </a:cubicBezTo>
                <a:cubicBezTo>
                  <a:pt x="1137" y="12496"/>
                  <a:pt x="1398" y="12867"/>
                  <a:pt x="1507" y="13371"/>
                </a:cubicBezTo>
                <a:cubicBezTo>
                  <a:pt x="2529" y="18094"/>
                  <a:pt x="6301" y="21600"/>
                  <a:pt x="10800" y="21600"/>
                </a:cubicBezTo>
                <a:cubicBezTo>
                  <a:pt x="15299" y="21600"/>
                  <a:pt x="19071" y="18094"/>
                  <a:pt x="20093" y="13371"/>
                </a:cubicBezTo>
                <a:cubicBezTo>
                  <a:pt x="20202" y="12867"/>
                  <a:pt x="20463" y="12496"/>
                  <a:pt x="20781" y="12323"/>
                </a:cubicBezTo>
                <a:cubicBezTo>
                  <a:pt x="21266" y="12057"/>
                  <a:pt x="21600" y="11475"/>
                  <a:pt x="21600" y="10800"/>
                </a:cubicBezTo>
                <a:cubicBezTo>
                  <a:pt x="21600" y="10125"/>
                  <a:pt x="21266" y="9543"/>
                  <a:pt x="20781" y="9277"/>
                </a:cubicBezTo>
                <a:cubicBezTo>
                  <a:pt x="20463" y="9104"/>
                  <a:pt x="20202" y="8733"/>
                  <a:pt x="20093" y="8229"/>
                </a:cubicBezTo>
                <a:cubicBezTo>
                  <a:pt x="19071" y="3506"/>
                  <a:pt x="15299" y="0"/>
                  <a:pt x="10800" y="0"/>
                </a:cubicBezTo>
                <a:close/>
              </a:path>
            </a:pathLst>
          </a:custGeom>
          <a:solidFill>
            <a:srgbClr val="FFFB00"/>
          </a:solidFill>
          <a:ln w="635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21" name="レモン/ライム"/>
          <p:cNvSpPr/>
          <p:nvPr/>
        </p:nvSpPr>
        <p:spPr>
          <a:xfrm>
            <a:off x="1439855" y="2451391"/>
            <a:ext cx="848371" cy="53533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6301" y="0"/>
                  <a:pt x="2529" y="3506"/>
                  <a:pt x="1507" y="8229"/>
                </a:cubicBezTo>
                <a:cubicBezTo>
                  <a:pt x="1398" y="8733"/>
                  <a:pt x="1137" y="9104"/>
                  <a:pt x="819" y="9277"/>
                </a:cubicBezTo>
                <a:cubicBezTo>
                  <a:pt x="334" y="9543"/>
                  <a:pt x="0" y="10125"/>
                  <a:pt x="0" y="10800"/>
                </a:cubicBezTo>
                <a:cubicBezTo>
                  <a:pt x="0" y="11475"/>
                  <a:pt x="334" y="12057"/>
                  <a:pt x="819" y="12323"/>
                </a:cubicBezTo>
                <a:cubicBezTo>
                  <a:pt x="1137" y="12496"/>
                  <a:pt x="1398" y="12867"/>
                  <a:pt x="1507" y="13371"/>
                </a:cubicBezTo>
                <a:cubicBezTo>
                  <a:pt x="2529" y="18094"/>
                  <a:pt x="6301" y="21600"/>
                  <a:pt x="10800" y="21600"/>
                </a:cubicBezTo>
                <a:cubicBezTo>
                  <a:pt x="15299" y="21600"/>
                  <a:pt x="19071" y="18094"/>
                  <a:pt x="20093" y="13371"/>
                </a:cubicBezTo>
                <a:cubicBezTo>
                  <a:pt x="20202" y="12867"/>
                  <a:pt x="20463" y="12496"/>
                  <a:pt x="20781" y="12323"/>
                </a:cubicBezTo>
                <a:cubicBezTo>
                  <a:pt x="21266" y="12057"/>
                  <a:pt x="21600" y="11475"/>
                  <a:pt x="21600" y="10800"/>
                </a:cubicBezTo>
                <a:cubicBezTo>
                  <a:pt x="21600" y="10125"/>
                  <a:pt x="21266" y="9543"/>
                  <a:pt x="20781" y="9277"/>
                </a:cubicBezTo>
                <a:cubicBezTo>
                  <a:pt x="20463" y="9104"/>
                  <a:pt x="20202" y="8733"/>
                  <a:pt x="20093" y="8229"/>
                </a:cubicBezTo>
                <a:cubicBezTo>
                  <a:pt x="19071" y="3506"/>
                  <a:pt x="15299" y="0"/>
                  <a:pt x="10800" y="0"/>
                </a:cubicBezTo>
                <a:close/>
              </a:path>
            </a:pathLst>
          </a:custGeom>
          <a:solidFill>
            <a:srgbClr val="FFFB00"/>
          </a:solidFill>
          <a:ln w="635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22" name="バナナ"/>
          <p:cNvSpPr/>
          <p:nvPr/>
        </p:nvSpPr>
        <p:spPr>
          <a:xfrm>
            <a:off x="3883280" y="4141176"/>
            <a:ext cx="637637" cy="676275"/>
          </a:xfrm>
          <a:custGeom>
            <a:avLst/>
            <a:gdLst/>
            <a:ahLst/>
            <a:cxnLst>
              <a:cxn ang="0">
                <a:pos x="wd2" y="hd2"/>
              </a:cxn>
              <a:cxn ang="5400000">
                <a:pos x="wd2" y="hd2"/>
              </a:cxn>
              <a:cxn ang="10800000">
                <a:pos x="wd2" y="hd2"/>
              </a:cxn>
              <a:cxn ang="16200000">
                <a:pos x="wd2" y="hd2"/>
              </a:cxn>
            </a:cxnLst>
            <a:rect l="0" t="0" r="r" b="b"/>
            <a:pathLst>
              <a:path w="19548" h="20072" extrusionOk="0">
                <a:moveTo>
                  <a:pt x="17419" y="1"/>
                </a:moveTo>
                <a:cubicBezTo>
                  <a:pt x="17020" y="17"/>
                  <a:pt x="16510" y="237"/>
                  <a:pt x="16540" y="455"/>
                </a:cubicBezTo>
                <a:cubicBezTo>
                  <a:pt x="16966" y="3528"/>
                  <a:pt x="16746" y="4498"/>
                  <a:pt x="16243" y="5038"/>
                </a:cubicBezTo>
                <a:cubicBezTo>
                  <a:pt x="11841" y="9762"/>
                  <a:pt x="13185" y="11967"/>
                  <a:pt x="3522" y="15416"/>
                </a:cubicBezTo>
                <a:cubicBezTo>
                  <a:pt x="1632" y="16073"/>
                  <a:pt x="481" y="16953"/>
                  <a:pt x="0" y="18249"/>
                </a:cubicBezTo>
                <a:cubicBezTo>
                  <a:pt x="245" y="18993"/>
                  <a:pt x="538" y="19412"/>
                  <a:pt x="538" y="19412"/>
                </a:cubicBezTo>
                <a:cubicBezTo>
                  <a:pt x="538" y="19412"/>
                  <a:pt x="4624" y="21591"/>
                  <a:pt x="11089" y="18030"/>
                </a:cubicBezTo>
                <a:cubicBezTo>
                  <a:pt x="17845" y="14310"/>
                  <a:pt x="21600" y="9045"/>
                  <a:pt x="18376" y="4166"/>
                </a:cubicBezTo>
                <a:cubicBezTo>
                  <a:pt x="18376" y="4166"/>
                  <a:pt x="17979" y="1181"/>
                  <a:pt x="17878" y="235"/>
                </a:cubicBezTo>
                <a:cubicBezTo>
                  <a:pt x="17859" y="54"/>
                  <a:pt x="17659" y="-9"/>
                  <a:pt x="17419" y="1"/>
                </a:cubicBezTo>
                <a:close/>
              </a:path>
            </a:pathLst>
          </a:custGeom>
          <a:solidFill>
            <a:schemeClr val="accent4">
              <a:hueOff val="-461056"/>
              <a:satOff val="4338"/>
              <a:lumOff val="-10225"/>
            </a:schemeClr>
          </a:solidFill>
          <a:ln w="635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23" name="バナナ"/>
          <p:cNvSpPr/>
          <p:nvPr/>
        </p:nvSpPr>
        <p:spPr>
          <a:xfrm>
            <a:off x="3287764" y="3938876"/>
            <a:ext cx="637636" cy="676275"/>
          </a:xfrm>
          <a:custGeom>
            <a:avLst/>
            <a:gdLst/>
            <a:ahLst/>
            <a:cxnLst>
              <a:cxn ang="0">
                <a:pos x="wd2" y="hd2"/>
              </a:cxn>
              <a:cxn ang="5400000">
                <a:pos x="wd2" y="hd2"/>
              </a:cxn>
              <a:cxn ang="10800000">
                <a:pos x="wd2" y="hd2"/>
              </a:cxn>
              <a:cxn ang="16200000">
                <a:pos x="wd2" y="hd2"/>
              </a:cxn>
            </a:cxnLst>
            <a:rect l="0" t="0" r="r" b="b"/>
            <a:pathLst>
              <a:path w="19548" h="20072" extrusionOk="0">
                <a:moveTo>
                  <a:pt x="17419" y="1"/>
                </a:moveTo>
                <a:cubicBezTo>
                  <a:pt x="17020" y="17"/>
                  <a:pt x="16510" y="237"/>
                  <a:pt x="16540" y="455"/>
                </a:cubicBezTo>
                <a:cubicBezTo>
                  <a:pt x="16966" y="3528"/>
                  <a:pt x="16746" y="4498"/>
                  <a:pt x="16243" y="5038"/>
                </a:cubicBezTo>
                <a:cubicBezTo>
                  <a:pt x="11841" y="9762"/>
                  <a:pt x="13185" y="11967"/>
                  <a:pt x="3522" y="15416"/>
                </a:cubicBezTo>
                <a:cubicBezTo>
                  <a:pt x="1632" y="16073"/>
                  <a:pt x="481" y="16953"/>
                  <a:pt x="0" y="18249"/>
                </a:cubicBezTo>
                <a:cubicBezTo>
                  <a:pt x="245" y="18993"/>
                  <a:pt x="538" y="19412"/>
                  <a:pt x="538" y="19412"/>
                </a:cubicBezTo>
                <a:cubicBezTo>
                  <a:pt x="538" y="19412"/>
                  <a:pt x="4624" y="21591"/>
                  <a:pt x="11089" y="18030"/>
                </a:cubicBezTo>
                <a:cubicBezTo>
                  <a:pt x="17845" y="14310"/>
                  <a:pt x="21600" y="9045"/>
                  <a:pt x="18376" y="4166"/>
                </a:cubicBezTo>
                <a:cubicBezTo>
                  <a:pt x="18376" y="4166"/>
                  <a:pt x="17979" y="1181"/>
                  <a:pt x="17878" y="235"/>
                </a:cubicBezTo>
                <a:cubicBezTo>
                  <a:pt x="17859" y="54"/>
                  <a:pt x="17659" y="-9"/>
                  <a:pt x="17419" y="1"/>
                </a:cubicBezTo>
                <a:close/>
              </a:path>
            </a:pathLst>
          </a:custGeom>
          <a:solidFill>
            <a:schemeClr val="accent4">
              <a:hueOff val="-461056"/>
              <a:satOff val="4338"/>
              <a:lumOff val="-10225"/>
            </a:schemeClr>
          </a:solidFill>
          <a:ln w="635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24" name="バナナ"/>
          <p:cNvSpPr/>
          <p:nvPr/>
        </p:nvSpPr>
        <p:spPr>
          <a:xfrm>
            <a:off x="1162929" y="3426970"/>
            <a:ext cx="637637" cy="676275"/>
          </a:xfrm>
          <a:custGeom>
            <a:avLst/>
            <a:gdLst/>
            <a:ahLst/>
            <a:cxnLst>
              <a:cxn ang="0">
                <a:pos x="wd2" y="hd2"/>
              </a:cxn>
              <a:cxn ang="5400000">
                <a:pos x="wd2" y="hd2"/>
              </a:cxn>
              <a:cxn ang="10800000">
                <a:pos x="wd2" y="hd2"/>
              </a:cxn>
              <a:cxn ang="16200000">
                <a:pos x="wd2" y="hd2"/>
              </a:cxn>
            </a:cxnLst>
            <a:rect l="0" t="0" r="r" b="b"/>
            <a:pathLst>
              <a:path w="19548" h="20072" extrusionOk="0">
                <a:moveTo>
                  <a:pt x="17419" y="1"/>
                </a:moveTo>
                <a:cubicBezTo>
                  <a:pt x="17020" y="17"/>
                  <a:pt x="16510" y="237"/>
                  <a:pt x="16540" y="455"/>
                </a:cubicBezTo>
                <a:cubicBezTo>
                  <a:pt x="16966" y="3528"/>
                  <a:pt x="16746" y="4498"/>
                  <a:pt x="16243" y="5038"/>
                </a:cubicBezTo>
                <a:cubicBezTo>
                  <a:pt x="11841" y="9762"/>
                  <a:pt x="13185" y="11967"/>
                  <a:pt x="3522" y="15416"/>
                </a:cubicBezTo>
                <a:cubicBezTo>
                  <a:pt x="1632" y="16073"/>
                  <a:pt x="481" y="16953"/>
                  <a:pt x="0" y="18249"/>
                </a:cubicBezTo>
                <a:cubicBezTo>
                  <a:pt x="245" y="18993"/>
                  <a:pt x="538" y="19412"/>
                  <a:pt x="538" y="19412"/>
                </a:cubicBezTo>
                <a:cubicBezTo>
                  <a:pt x="538" y="19412"/>
                  <a:pt x="4624" y="21591"/>
                  <a:pt x="11089" y="18030"/>
                </a:cubicBezTo>
                <a:cubicBezTo>
                  <a:pt x="17845" y="14310"/>
                  <a:pt x="21600" y="9045"/>
                  <a:pt x="18376" y="4166"/>
                </a:cubicBezTo>
                <a:cubicBezTo>
                  <a:pt x="18376" y="4166"/>
                  <a:pt x="17979" y="1181"/>
                  <a:pt x="17878" y="235"/>
                </a:cubicBezTo>
                <a:cubicBezTo>
                  <a:pt x="17859" y="54"/>
                  <a:pt x="17659" y="-9"/>
                  <a:pt x="17419" y="1"/>
                </a:cubicBezTo>
                <a:close/>
              </a:path>
            </a:pathLst>
          </a:custGeom>
          <a:solidFill>
            <a:schemeClr val="accent4">
              <a:hueOff val="-461056"/>
              <a:satOff val="4338"/>
              <a:lumOff val="-10225"/>
            </a:schemeClr>
          </a:solidFill>
          <a:ln w="635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25" name="バナナ"/>
          <p:cNvSpPr/>
          <p:nvPr/>
        </p:nvSpPr>
        <p:spPr>
          <a:xfrm>
            <a:off x="4701075" y="3387725"/>
            <a:ext cx="637637" cy="676275"/>
          </a:xfrm>
          <a:custGeom>
            <a:avLst/>
            <a:gdLst/>
            <a:ahLst/>
            <a:cxnLst>
              <a:cxn ang="0">
                <a:pos x="wd2" y="hd2"/>
              </a:cxn>
              <a:cxn ang="5400000">
                <a:pos x="wd2" y="hd2"/>
              </a:cxn>
              <a:cxn ang="10800000">
                <a:pos x="wd2" y="hd2"/>
              </a:cxn>
              <a:cxn ang="16200000">
                <a:pos x="wd2" y="hd2"/>
              </a:cxn>
            </a:cxnLst>
            <a:rect l="0" t="0" r="r" b="b"/>
            <a:pathLst>
              <a:path w="19548" h="20072" extrusionOk="0">
                <a:moveTo>
                  <a:pt x="17419" y="1"/>
                </a:moveTo>
                <a:cubicBezTo>
                  <a:pt x="17020" y="17"/>
                  <a:pt x="16510" y="237"/>
                  <a:pt x="16540" y="455"/>
                </a:cubicBezTo>
                <a:cubicBezTo>
                  <a:pt x="16966" y="3528"/>
                  <a:pt x="16746" y="4498"/>
                  <a:pt x="16243" y="5038"/>
                </a:cubicBezTo>
                <a:cubicBezTo>
                  <a:pt x="11841" y="9762"/>
                  <a:pt x="13185" y="11967"/>
                  <a:pt x="3522" y="15416"/>
                </a:cubicBezTo>
                <a:cubicBezTo>
                  <a:pt x="1632" y="16073"/>
                  <a:pt x="481" y="16953"/>
                  <a:pt x="0" y="18249"/>
                </a:cubicBezTo>
                <a:cubicBezTo>
                  <a:pt x="245" y="18993"/>
                  <a:pt x="538" y="19412"/>
                  <a:pt x="538" y="19412"/>
                </a:cubicBezTo>
                <a:cubicBezTo>
                  <a:pt x="538" y="19412"/>
                  <a:pt x="4624" y="21591"/>
                  <a:pt x="11089" y="18030"/>
                </a:cubicBezTo>
                <a:cubicBezTo>
                  <a:pt x="17845" y="14310"/>
                  <a:pt x="21600" y="9045"/>
                  <a:pt x="18376" y="4166"/>
                </a:cubicBezTo>
                <a:cubicBezTo>
                  <a:pt x="18376" y="4166"/>
                  <a:pt x="17979" y="1181"/>
                  <a:pt x="17878" y="235"/>
                </a:cubicBezTo>
                <a:cubicBezTo>
                  <a:pt x="17859" y="54"/>
                  <a:pt x="17659" y="-9"/>
                  <a:pt x="17419" y="1"/>
                </a:cubicBezTo>
                <a:close/>
              </a:path>
            </a:pathLst>
          </a:custGeom>
          <a:solidFill>
            <a:schemeClr val="accent4">
              <a:hueOff val="-461056"/>
              <a:satOff val="4338"/>
              <a:lumOff val="-10225"/>
            </a:schemeClr>
          </a:solidFill>
          <a:ln w="635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26" name="角丸四角形"/>
          <p:cNvSpPr/>
          <p:nvPr/>
        </p:nvSpPr>
        <p:spPr>
          <a:xfrm>
            <a:off x="8628528" y="3146681"/>
            <a:ext cx="2148693" cy="1392516"/>
          </a:xfrm>
          <a:prstGeom prst="roundRect">
            <a:avLst>
              <a:gd name="adj" fmla="val 15000"/>
            </a:avLst>
          </a:prstGeom>
          <a:solidFill>
            <a:schemeClr val="accent3"/>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27" name="識別器"/>
          <p:cNvSpPr txBox="1"/>
          <p:nvPr/>
        </p:nvSpPr>
        <p:spPr>
          <a:xfrm>
            <a:off x="8222463" y="3362595"/>
            <a:ext cx="2960822" cy="44371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defRPr sz="5100">
                <a:solidFill>
                  <a:srgbClr val="FFFFFF"/>
                </a:solidFill>
              </a:defRPr>
            </a:lvl1pPr>
          </a:lstStyle>
          <a:p>
            <a:pPr algn="ctr"/>
            <a:r>
              <a:rPr sz="2550" dirty="0" err="1"/>
              <a:t>識別器</a:t>
            </a:r>
            <a:endParaRPr sz="2550" dirty="0"/>
          </a:p>
        </p:txBody>
      </p:sp>
      <p:sp>
        <p:nvSpPr>
          <p:cNvPr id="228" name="(≒分類マシーン)"/>
          <p:cNvSpPr txBox="1"/>
          <p:nvPr/>
        </p:nvSpPr>
        <p:spPr>
          <a:xfrm>
            <a:off x="8222463" y="3846900"/>
            <a:ext cx="2960822" cy="35137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defRPr sz="3900">
                <a:solidFill>
                  <a:srgbClr val="FFFFFF"/>
                </a:solidFill>
              </a:defRPr>
            </a:lvl1pPr>
          </a:lstStyle>
          <a:p>
            <a:pPr algn="ctr"/>
            <a:r>
              <a:rPr sz="1950" dirty="0"/>
              <a:t>(≒</a:t>
            </a:r>
            <a:r>
              <a:rPr sz="1950" dirty="0" err="1"/>
              <a:t>分類マシーン</a:t>
            </a:r>
            <a:r>
              <a:rPr sz="1950" dirty="0"/>
              <a:t>)</a:t>
            </a:r>
          </a:p>
        </p:txBody>
      </p:sp>
      <p:sp>
        <p:nvSpPr>
          <p:cNvPr id="229" name="学習"/>
          <p:cNvSpPr txBox="1"/>
          <p:nvPr/>
        </p:nvSpPr>
        <p:spPr>
          <a:xfrm>
            <a:off x="6532428" y="4068056"/>
            <a:ext cx="577081" cy="3667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lgn="l">
              <a:defRPr sz="4100">
                <a:latin typeface="+mn-lt"/>
                <a:ea typeface="+mn-ea"/>
                <a:cs typeface="+mn-cs"/>
                <a:sym typeface="ヒラギノ角ゴ ProN W3"/>
              </a:defRPr>
            </a:lvl1pPr>
          </a:lstStyle>
          <a:p>
            <a:r>
              <a:rPr sz="2050"/>
              <a:t>学習</a:t>
            </a:r>
          </a:p>
        </p:txBody>
      </p:sp>
      <p:sp>
        <p:nvSpPr>
          <p:cNvPr id="230" name="入力"/>
          <p:cNvSpPr txBox="1"/>
          <p:nvPr/>
        </p:nvSpPr>
        <p:spPr>
          <a:xfrm>
            <a:off x="6532428" y="2947932"/>
            <a:ext cx="577081" cy="3667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lgn="l">
              <a:defRPr sz="4100">
                <a:latin typeface="+mn-lt"/>
                <a:ea typeface="+mn-ea"/>
                <a:cs typeface="+mn-cs"/>
                <a:sym typeface="ヒラギノ角ゴ ProN W3"/>
              </a:defRPr>
            </a:lvl1pPr>
          </a:lstStyle>
          <a:p>
            <a:r>
              <a:rPr sz="2050"/>
              <a:t>入力</a:t>
            </a:r>
          </a:p>
        </p:txBody>
      </p:sp>
      <p:sp>
        <p:nvSpPr>
          <p:cNvPr id="231" name="リンゴ"/>
          <p:cNvSpPr/>
          <p:nvPr/>
        </p:nvSpPr>
        <p:spPr>
          <a:xfrm>
            <a:off x="9324045" y="1642583"/>
            <a:ext cx="769591" cy="875734"/>
          </a:xfrm>
          <a:custGeom>
            <a:avLst/>
            <a:gdLst/>
            <a:ahLst/>
            <a:cxnLst>
              <a:cxn ang="0">
                <a:pos x="wd2" y="hd2"/>
              </a:cxn>
              <a:cxn ang="5400000">
                <a:pos x="wd2" y="hd2"/>
              </a:cxn>
              <a:cxn ang="10800000">
                <a:pos x="wd2" y="hd2"/>
              </a:cxn>
              <a:cxn ang="16200000">
                <a:pos x="wd2" y="hd2"/>
              </a:cxn>
            </a:cxnLst>
            <a:rect l="0" t="0" r="r" b="b"/>
            <a:pathLst>
              <a:path w="17410" h="20613" extrusionOk="0">
                <a:moveTo>
                  <a:pt x="0" y="2"/>
                </a:moveTo>
                <a:cubicBezTo>
                  <a:pt x="1451" y="3943"/>
                  <a:pt x="5157" y="4456"/>
                  <a:pt x="6978" y="3382"/>
                </a:cubicBezTo>
                <a:cubicBezTo>
                  <a:pt x="7286" y="3563"/>
                  <a:pt x="8060" y="4073"/>
                  <a:pt x="8550" y="4884"/>
                </a:cubicBezTo>
                <a:cubicBezTo>
                  <a:pt x="8454" y="5252"/>
                  <a:pt x="8387" y="5636"/>
                  <a:pt x="8341" y="6039"/>
                </a:cubicBezTo>
                <a:cubicBezTo>
                  <a:pt x="7169" y="5159"/>
                  <a:pt x="4412" y="3710"/>
                  <a:pt x="1571" y="6696"/>
                </a:cubicBezTo>
                <a:cubicBezTo>
                  <a:pt x="-2090" y="10545"/>
                  <a:pt x="1666" y="17304"/>
                  <a:pt x="3532" y="19171"/>
                </a:cubicBezTo>
                <a:cubicBezTo>
                  <a:pt x="5051" y="20690"/>
                  <a:pt x="7284" y="21033"/>
                  <a:pt x="8895" y="20084"/>
                </a:cubicBezTo>
                <a:cubicBezTo>
                  <a:pt x="10541" y="20966"/>
                  <a:pt x="12760" y="20533"/>
                  <a:pt x="14220" y="18952"/>
                </a:cubicBezTo>
                <a:cubicBezTo>
                  <a:pt x="16014" y="17010"/>
                  <a:pt x="19510" y="10100"/>
                  <a:pt x="15705" y="6404"/>
                </a:cubicBezTo>
                <a:cubicBezTo>
                  <a:pt x="12821" y="3604"/>
                  <a:pt x="10177" y="5030"/>
                  <a:pt x="8996" y="5962"/>
                </a:cubicBezTo>
                <a:cubicBezTo>
                  <a:pt x="9362" y="4276"/>
                  <a:pt x="10299" y="2881"/>
                  <a:pt x="11830" y="1818"/>
                </a:cubicBezTo>
                <a:cubicBezTo>
                  <a:pt x="12127" y="1605"/>
                  <a:pt x="11429" y="972"/>
                  <a:pt x="11062" y="1235"/>
                </a:cubicBezTo>
                <a:cubicBezTo>
                  <a:pt x="9865" y="2172"/>
                  <a:pt x="9134" y="3168"/>
                  <a:pt x="8722" y="4327"/>
                </a:cubicBezTo>
                <a:cubicBezTo>
                  <a:pt x="8152" y="3554"/>
                  <a:pt x="7406" y="3094"/>
                  <a:pt x="7137" y="2944"/>
                </a:cubicBezTo>
                <a:cubicBezTo>
                  <a:pt x="6952" y="2300"/>
                  <a:pt x="6374" y="756"/>
                  <a:pt x="4976" y="243"/>
                </a:cubicBezTo>
                <a:cubicBezTo>
                  <a:pt x="2769" y="-567"/>
                  <a:pt x="2384" y="993"/>
                  <a:pt x="0" y="2"/>
                </a:cubicBezTo>
                <a:close/>
              </a:path>
            </a:pathLst>
          </a:custGeom>
          <a:solidFill>
            <a:srgbClr val="FF0000"/>
          </a:solidFill>
          <a:ln w="635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32" name="矢印"/>
          <p:cNvSpPr/>
          <p:nvPr/>
        </p:nvSpPr>
        <p:spPr>
          <a:xfrm rot="16200000" flipH="1">
            <a:off x="9471601" y="2615519"/>
            <a:ext cx="462548" cy="449835"/>
          </a:xfrm>
          <a:prstGeom prst="rightArrow">
            <a:avLst>
              <a:gd name="adj1" fmla="val 32000"/>
              <a:gd name="adj2" fmla="val 65809"/>
            </a:avLst>
          </a:prstGeom>
          <a:solidFill>
            <a:schemeClr val="accent1"/>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33" name="矢印"/>
          <p:cNvSpPr/>
          <p:nvPr/>
        </p:nvSpPr>
        <p:spPr>
          <a:xfrm rot="16200000" flipH="1">
            <a:off x="9471601" y="4642866"/>
            <a:ext cx="462548" cy="449835"/>
          </a:xfrm>
          <a:prstGeom prst="rightArrow">
            <a:avLst>
              <a:gd name="adj1" fmla="val 32000"/>
              <a:gd name="adj2" fmla="val 65809"/>
            </a:avLst>
          </a:prstGeom>
          <a:solidFill>
            <a:schemeClr val="accent1"/>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34" name="りんご!!"/>
          <p:cNvSpPr txBox="1"/>
          <p:nvPr/>
        </p:nvSpPr>
        <p:spPr>
          <a:xfrm>
            <a:off x="9202805" y="5168909"/>
            <a:ext cx="1013098" cy="3667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lgn="l">
              <a:defRPr sz="4100">
                <a:latin typeface="+mn-lt"/>
                <a:ea typeface="+mn-ea"/>
                <a:cs typeface="+mn-cs"/>
                <a:sym typeface="ヒラギノ角ゴ ProN W3"/>
              </a:defRPr>
            </a:lvl1pPr>
          </a:lstStyle>
          <a:p>
            <a:r>
              <a:rPr sz="2050"/>
              <a:t>りんご!!</a:t>
            </a:r>
          </a:p>
        </p:txBody>
      </p:sp>
      <p:sp>
        <p:nvSpPr>
          <p:cNvPr id="235" name="りんご"/>
          <p:cNvSpPr txBox="1"/>
          <p:nvPr/>
        </p:nvSpPr>
        <p:spPr>
          <a:xfrm>
            <a:off x="3699069" y="1812795"/>
            <a:ext cx="724557" cy="320601"/>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lgn="l">
              <a:defRPr sz="3500">
                <a:latin typeface="+mn-lt"/>
                <a:ea typeface="+mn-ea"/>
                <a:cs typeface="+mn-cs"/>
                <a:sym typeface="ヒラギノ角ゴ ProN W3"/>
              </a:defRPr>
            </a:lvl1pPr>
          </a:lstStyle>
          <a:p>
            <a:r>
              <a:rPr sz="1750"/>
              <a:t>りんご</a:t>
            </a:r>
          </a:p>
        </p:txBody>
      </p:sp>
      <p:sp>
        <p:nvSpPr>
          <p:cNvPr id="260" name="接続の線"/>
          <p:cNvSpPr/>
          <p:nvPr/>
        </p:nvSpPr>
        <p:spPr>
          <a:xfrm>
            <a:off x="3523561" y="1797931"/>
            <a:ext cx="349410" cy="352198"/>
          </a:xfrm>
          <a:custGeom>
            <a:avLst/>
            <a:gdLst/>
            <a:ahLst/>
            <a:cxnLst>
              <a:cxn ang="0">
                <a:pos x="wd2" y="hd2"/>
              </a:cxn>
              <a:cxn ang="5400000">
                <a:pos x="wd2" y="hd2"/>
              </a:cxn>
              <a:cxn ang="10800000">
                <a:pos x="wd2" y="hd2"/>
              </a:cxn>
              <a:cxn ang="16200000">
                <a:pos x="wd2" y="hd2"/>
              </a:cxn>
            </a:cxnLst>
            <a:rect l="0" t="0" r="r" b="b"/>
            <a:pathLst>
              <a:path w="21600" h="18497" extrusionOk="0">
                <a:moveTo>
                  <a:pt x="0" y="18497"/>
                </a:moveTo>
                <a:cubicBezTo>
                  <a:pt x="3213" y="2525"/>
                  <a:pt x="10413" y="-3103"/>
                  <a:pt x="21600" y="1613"/>
                </a:cubicBezTo>
              </a:path>
            </a:pathLst>
          </a:custGeom>
          <a:noFill/>
          <a:ln w="25400" cap="flat">
            <a:solidFill>
              <a:srgbClr val="000000"/>
            </a:solidFill>
            <a:prstDash val="solid"/>
            <a:miter lim="400000"/>
          </a:ln>
          <a:effectLst/>
        </p:spPr>
        <p:txBody>
          <a:bodyPr/>
          <a:lstStyle/>
          <a:p>
            <a:endParaRPr sz="900"/>
          </a:p>
        </p:txBody>
      </p:sp>
      <p:sp>
        <p:nvSpPr>
          <p:cNvPr id="237" name="りんご"/>
          <p:cNvSpPr txBox="1"/>
          <p:nvPr/>
        </p:nvSpPr>
        <p:spPr>
          <a:xfrm>
            <a:off x="4893092" y="2187117"/>
            <a:ext cx="724557" cy="320601"/>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lgn="l">
              <a:defRPr sz="3500">
                <a:latin typeface="+mn-lt"/>
                <a:ea typeface="+mn-ea"/>
                <a:cs typeface="+mn-cs"/>
                <a:sym typeface="ヒラギノ角ゴ ProN W3"/>
              </a:defRPr>
            </a:lvl1pPr>
          </a:lstStyle>
          <a:p>
            <a:r>
              <a:rPr sz="1750"/>
              <a:t>りんご</a:t>
            </a:r>
          </a:p>
        </p:txBody>
      </p:sp>
      <p:sp>
        <p:nvSpPr>
          <p:cNvPr id="261" name="接続の線"/>
          <p:cNvSpPr/>
          <p:nvPr/>
        </p:nvSpPr>
        <p:spPr>
          <a:xfrm>
            <a:off x="4831249" y="2497621"/>
            <a:ext cx="86756" cy="429823"/>
          </a:xfrm>
          <a:custGeom>
            <a:avLst/>
            <a:gdLst/>
            <a:ahLst/>
            <a:cxnLst>
              <a:cxn ang="0">
                <a:pos x="wd2" y="hd2"/>
              </a:cxn>
              <a:cxn ang="5400000">
                <a:pos x="wd2" y="hd2"/>
              </a:cxn>
              <a:cxn ang="10800000">
                <a:pos x="wd2" y="hd2"/>
              </a:cxn>
              <a:cxn ang="16200000">
                <a:pos x="wd2" y="hd2"/>
              </a:cxn>
            </a:cxnLst>
            <a:rect l="0" t="0" r="r" b="b"/>
            <a:pathLst>
              <a:path w="16360" h="21600" extrusionOk="0">
                <a:moveTo>
                  <a:pt x="16360" y="21600"/>
                </a:moveTo>
                <a:cubicBezTo>
                  <a:pt x="-3296" y="11229"/>
                  <a:pt x="-5240" y="4029"/>
                  <a:pt x="10527" y="0"/>
                </a:cubicBezTo>
              </a:path>
            </a:pathLst>
          </a:custGeom>
          <a:noFill/>
          <a:ln w="25400" cap="flat">
            <a:solidFill>
              <a:srgbClr val="000000"/>
            </a:solidFill>
            <a:prstDash val="solid"/>
            <a:miter lim="400000"/>
          </a:ln>
          <a:effectLst/>
        </p:spPr>
        <p:txBody>
          <a:bodyPr/>
          <a:lstStyle/>
          <a:p>
            <a:endParaRPr sz="900"/>
          </a:p>
        </p:txBody>
      </p:sp>
      <p:sp>
        <p:nvSpPr>
          <p:cNvPr id="239" name="りんご"/>
          <p:cNvSpPr txBox="1"/>
          <p:nvPr/>
        </p:nvSpPr>
        <p:spPr>
          <a:xfrm>
            <a:off x="1498915" y="3028164"/>
            <a:ext cx="724557" cy="320601"/>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lgn="l">
              <a:defRPr sz="3500">
                <a:latin typeface="+mn-lt"/>
                <a:ea typeface="+mn-ea"/>
                <a:cs typeface="+mn-cs"/>
                <a:sym typeface="ヒラギノ角ゴ ProN W3"/>
              </a:defRPr>
            </a:lvl1pPr>
          </a:lstStyle>
          <a:p>
            <a:r>
              <a:rPr sz="1750"/>
              <a:t>りんご</a:t>
            </a:r>
          </a:p>
        </p:txBody>
      </p:sp>
      <p:sp>
        <p:nvSpPr>
          <p:cNvPr id="262" name="接続の線"/>
          <p:cNvSpPr/>
          <p:nvPr/>
        </p:nvSpPr>
        <p:spPr>
          <a:xfrm>
            <a:off x="2187073" y="3329633"/>
            <a:ext cx="162844" cy="30067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749" y="18662"/>
                  <a:pt x="5549" y="11462"/>
                  <a:pt x="0" y="0"/>
                </a:cubicBezTo>
              </a:path>
            </a:pathLst>
          </a:custGeom>
          <a:noFill/>
          <a:ln w="25400" cap="flat">
            <a:solidFill>
              <a:srgbClr val="000000"/>
            </a:solidFill>
            <a:prstDash val="solid"/>
            <a:miter lim="400000"/>
          </a:ln>
          <a:effectLst/>
        </p:spPr>
        <p:txBody>
          <a:bodyPr/>
          <a:lstStyle/>
          <a:p>
            <a:endParaRPr sz="900"/>
          </a:p>
        </p:txBody>
      </p:sp>
      <p:sp>
        <p:nvSpPr>
          <p:cNvPr id="241" name="りんご"/>
          <p:cNvSpPr txBox="1"/>
          <p:nvPr/>
        </p:nvSpPr>
        <p:spPr>
          <a:xfrm>
            <a:off x="1543938" y="5117193"/>
            <a:ext cx="724557" cy="320601"/>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lgn="l">
              <a:defRPr sz="3500">
                <a:latin typeface="+mn-lt"/>
                <a:ea typeface="+mn-ea"/>
                <a:cs typeface="+mn-cs"/>
                <a:sym typeface="ヒラギノ角ゴ ProN W3"/>
              </a:defRPr>
            </a:lvl1pPr>
          </a:lstStyle>
          <a:p>
            <a:r>
              <a:rPr sz="1750"/>
              <a:t>りんご</a:t>
            </a:r>
          </a:p>
        </p:txBody>
      </p:sp>
      <p:cxnSp>
        <p:nvCxnSpPr>
          <p:cNvPr id="242" name="接続の線"/>
          <p:cNvCxnSpPr>
            <a:cxnSpLocks/>
            <a:endCxn id="241" idx="0"/>
          </p:cNvCxnSpPr>
          <p:nvPr/>
        </p:nvCxnSpPr>
        <p:spPr>
          <a:xfrm flipH="1">
            <a:off x="1906217" y="4691775"/>
            <a:ext cx="529410" cy="425418"/>
          </a:xfrm>
          <a:prstGeom prst="straightConnector1">
            <a:avLst/>
          </a:prstGeom>
          <a:ln w="25400" cap="flat">
            <a:solidFill>
              <a:srgbClr val="000000"/>
            </a:solidFill>
            <a:prstDash val="solid"/>
            <a:miter lim="400000"/>
          </a:ln>
          <a:effectLst/>
        </p:spPr>
      </p:cxnSp>
      <p:sp>
        <p:nvSpPr>
          <p:cNvPr id="243" name="ばなな"/>
          <p:cNvSpPr txBox="1"/>
          <p:nvPr/>
        </p:nvSpPr>
        <p:spPr>
          <a:xfrm>
            <a:off x="5164483" y="2754390"/>
            <a:ext cx="724557" cy="320601"/>
          </a:xfrm>
          <a:prstGeom prst="rect">
            <a:avLst/>
          </a:prstGeom>
          <a:solidFill>
            <a:schemeClr val="bg1"/>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lgn="l">
              <a:defRPr sz="3500">
                <a:latin typeface="+mn-lt"/>
                <a:ea typeface="+mn-ea"/>
                <a:cs typeface="+mn-cs"/>
                <a:sym typeface="ヒラギノ角ゴ ProN W3"/>
              </a:defRPr>
            </a:lvl1pPr>
          </a:lstStyle>
          <a:p>
            <a:r>
              <a:rPr sz="1750"/>
              <a:t>ばなな</a:t>
            </a:r>
          </a:p>
        </p:txBody>
      </p:sp>
      <p:cxnSp>
        <p:nvCxnSpPr>
          <p:cNvPr id="244" name="接続の線"/>
          <p:cNvCxnSpPr>
            <a:cxnSpLocks/>
            <a:endCxn id="243" idx="2"/>
          </p:cNvCxnSpPr>
          <p:nvPr/>
        </p:nvCxnSpPr>
        <p:spPr>
          <a:xfrm flipV="1">
            <a:off x="5328035" y="3074991"/>
            <a:ext cx="198727" cy="513075"/>
          </a:xfrm>
          <a:prstGeom prst="straightConnector1">
            <a:avLst/>
          </a:prstGeom>
          <a:ln w="25400" cap="flat">
            <a:solidFill>
              <a:srgbClr val="000000"/>
            </a:solidFill>
            <a:prstDash val="solid"/>
            <a:miter lim="400000"/>
          </a:ln>
          <a:effectLst/>
        </p:spPr>
      </p:cxnSp>
      <p:sp>
        <p:nvSpPr>
          <p:cNvPr id="245" name="レモン"/>
          <p:cNvSpPr txBox="1"/>
          <p:nvPr/>
        </p:nvSpPr>
        <p:spPr>
          <a:xfrm>
            <a:off x="5225705" y="4011186"/>
            <a:ext cx="724557" cy="320601"/>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lgn="l">
              <a:defRPr sz="3500">
                <a:latin typeface="+mn-lt"/>
                <a:ea typeface="+mn-ea"/>
                <a:cs typeface="+mn-cs"/>
                <a:sym typeface="ヒラギノ角ゴ ProN W3"/>
              </a:defRPr>
            </a:lvl1pPr>
          </a:lstStyle>
          <a:p>
            <a:r>
              <a:rPr sz="1750"/>
              <a:t>レモン</a:t>
            </a:r>
          </a:p>
        </p:txBody>
      </p:sp>
      <p:sp>
        <p:nvSpPr>
          <p:cNvPr id="263" name="接続の線"/>
          <p:cNvSpPr/>
          <p:nvPr/>
        </p:nvSpPr>
        <p:spPr>
          <a:xfrm>
            <a:off x="5152297" y="4064348"/>
            <a:ext cx="70234" cy="334516"/>
          </a:xfrm>
          <a:custGeom>
            <a:avLst/>
            <a:gdLst/>
            <a:ahLst/>
            <a:cxnLst>
              <a:cxn ang="0">
                <a:pos x="wd2" y="hd2"/>
              </a:cxn>
              <a:cxn ang="5400000">
                <a:pos x="wd2" y="hd2"/>
              </a:cxn>
              <a:cxn ang="10800000">
                <a:pos x="wd2" y="hd2"/>
              </a:cxn>
              <a:cxn ang="16200000">
                <a:pos x="wd2" y="hd2"/>
              </a:cxn>
            </a:cxnLst>
            <a:rect l="0" t="0" r="r" b="b"/>
            <a:pathLst>
              <a:path w="19637" h="21600" extrusionOk="0">
                <a:moveTo>
                  <a:pt x="523" y="21600"/>
                </a:moveTo>
                <a:cubicBezTo>
                  <a:pt x="-1963" y="10472"/>
                  <a:pt x="4408" y="3272"/>
                  <a:pt x="19637" y="0"/>
                </a:cubicBezTo>
              </a:path>
            </a:pathLst>
          </a:custGeom>
          <a:noFill/>
          <a:ln w="25400" cap="flat">
            <a:solidFill>
              <a:srgbClr val="000000"/>
            </a:solidFill>
            <a:prstDash val="solid"/>
            <a:miter lim="400000"/>
          </a:ln>
          <a:effectLst/>
        </p:spPr>
        <p:txBody>
          <a:bodyPr/>
          <a:lstStyle/>
          <a:p>
            <a:endParaRPr sz="900"/>
          </a:p>
        </p:txBody>
      </p:sp>
      <p:sp>
        <p:nvSpPr>
          <p:cNvPr id="247" name="ばなな"/>
          <p:cNvSpPr txBox="1"/>
          <p:nvPr/>
        </p:nvSpPr>
        <p:spPr>
          <a:xfrm>
            <a:off x="4263290" y="4931412"/>
            <a:ext cx="724557" cy="320601"/>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lgn="l">
              <a:defRPr sz="3500">
                <a:latin typeface="+mn-lt"/>
                <a:ea typeface="+mn-ea"/>
                <a:cs typeface="+mn-cs"/>
                <a:sym typeface="ヒラギノ角ゴ ProN W3"/>
              </a:defRPr>
            </a:lvl1pPr>
          </a:lstStyle>
          <a:p>
            <a:r>
              <a:rPr sz="1750"/>
              <a:t>ばなな</a:t>
            </a:r>
          </a:p>
        </p:txBody>
      </p:sp>
      <p:sp>
        <p:nvSpPr>
          <p:cNvPr id="264" name="接続の線"/>
          <p:cNvSpPr/>
          <p:nvPr/>
        </p:nvSpPr>
        <p:spPr>
          <a:xfrm>
            <a:off x="4226850" y="4745999"/>
            <a:ext cx="57835" cy="356986"/>
          </a:xfrm>
          <a:custGeom>
            <a:avLst/>
            <a:gdLst/>
            <a:ahLst/>
            <a:cxnLst>
              <a:cxn ang="0">
                <a:pos x="wd2" y="hd2"/>
              </a:cxn>
              <a:cxn ang="5400000">
                <a:pos x="wd2" y="hd2"/>
              </a:cxn>
              <a:cxn ang="10800000">
                <a:pos x="wd2" y="hd2"/>
              </a:cxn>
              <a:cxn ang="16200000">
                <a:pos x="wd2" y="hd2"/>
              </a:cxn>
            </a:cxnLst>
            <a:rect l="0" t="0" r="r" b="b"/>
            <a:pathLst>
              <a:path w="16440" h="21600" extrusionOk="0">
                <a:moveTo>
                  <a:pt x="9456" y="21600"/>
                </a:moveTo>
                <a:cubicBezTo>
                  <a:pt x="-5160" y="17986"/>
                  <a:pt x="-2832" y="10786"/>
                  <a:pt x="16440" y="0"/>
                </a:cubicBezTo>
              </a:path>
            </a:pathLst>
          </a:custGeom>
          <a:noFill/>
          <a:ln w="25400" cap="flat">
            <a:solidFill>
              <a:srgbClr val="000000"/>
            </a:solidFill>
            <a:prstDash val="solid"/>
            <a:miter lim="400000"/>
          </a:ln>
          <a:effectLst/>
        </p:spPr>
        <p:txBody>
          <a:bodyPr/>
          <a:lstStyle/>
          <a:p>
            <a:endParaRPr sz="900"/>
          </a:p>
        </p:txBody>
      </p:sp>
      <p:sp>
        <p:nvSpPr>
          <p:cNvPr id="249" name="ばなな"/>
          <p:cNvSpPr txBox="1"/>
          <p:nvPr/>
        </p:nvSpPr>
        <p:spPr>
          <a:xfrm>
            <a:off x="3341912" y="4931412"/>
            <a:ext cx="724557" cy="320601"/>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lgn="l">
              <a:defRPr sz="3500">
                <a:latin typeface="+mn-lt"/>
                <a:ea typeface="+mn-ea"/>
                <a:cs typeface="+mn-cs"/>
                <a:sym typeface="ヒラギノ角ゴ ProN W3"/>
              </a:defRPr>
            </a:lvl1pPr>
          </a:lstStyle>
          <a:p>
            <a:r>
              <a:rPr sz="1750"/>
              <a:t>ばなな</a:t>
            </a:r>
          </a:p>
        </p:txBody>
      </p:sp>
      <p:sp>
        <p:nvSpPr>
          <p:cNvPr id="265" name="接続の線"/>
          <p:cNvSpPr/>
          <p:nvPr/>
        </p:nvSpPr>
        <p:spPr>
          <a:xfrm>
            <a:off x="3329663" y="4604315"/>
            <a:ext cx="135593" cy="349256"/>
          </a:xfrm>
          <a:custGeom>
            <a:avLst/>
            <a:gdLst/>
            <a:ahLst/>
            <a:cxnLst>
              <a:cxn ang="0">
                <a:pos x="wd2" y="hd2"/>
              </a:cxn>
              <a:cxn ang="5400000">
                <a:pos x="wd2" y="hd2"/>
              </a:cxn>
              <a:cxn ang="10800000">
                <a:pos x="wd2" y="hd2"/>
              </a:cxn>
              <a:cxn ang="16200000">
                <a:pos x="wd2" y="hd2"/>
              </a:cxn>
            </a:cxnLst>
            <a:rect l="0" t="0" r="r" b="b"/>
            <a:pathLst>
              <a:path w="18780" h="21600" extrusionOk="0">
                <a:moveTo>
                  <a:pt x="1257" y="21600"/>
                </a:moveTo>
                <a:cubicBezTo>
                  <a:pt x="-2820" y="16597"/>
                  <a:pt x="3021" y="9397"/>
                  <a:pt x="18780" y="0"/>
                </a:cubicBezTo>
              </a:path>
            </a:pathLst>
          </a:custGeom>
          <a:noFill/>
          <a:ln w="25400" cap="flat">
            <a:solidFill>
              <a:srgbClr val="000000"/>
            </a:solidFill>
            <a:prstDash val="solid"/>
            <a:miter lim="400000"/>
          </a:ln>
          <a:effectLst/>
        </p:spPr>
        <p:txBody>
          <a:bodyPr/>
          <a:lstStyle/>
          <a:p>
            <a:endParaRPr sz="900"/>
          </a:p>
        </p:txBody>
      </p:sp>
      <p:sp>
        <p:nvSpPr>
          <p:cNvPr id="251" name="ばなな"/>
          <p:cNvSpPr txBox="1"/>
          <p:nvPr/>
        </p:nvSpPr>
        <p:spPr>
          <a:xfrm>
            <a:off x="432507" y="4691775"/>
            <a:ext cx="724557" cy="320601"/>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lgn="l">
              <a:defRPr sz="3500">
                <a:latin typeface="+mn-lt"/>
                <a:ea typeface="+mn-ea"/>
                <a:cs typeface="+mn-cs"/>
                <a:sym typeface="ヒラギノ角ゴ ProN W3"/>
              </a:defRPr>
            </a:lvl1pPr>
          </a:lstStyle>
          <a:p>
            <a:r>
              <a:rPr sz="1750"/>
              <a:t>ばなな</a:t>
            </a:r>
          </a:p>
        </p:txBody>
      </p:sp>
      <p:cxnSp>
        <p:nvCxnSpPr>
          <p:cNvPr id="252" name="接続の線"/>
          <p:cNvCxnSpPr>
            <a:stCxn id="251" idx="0"/>
            <a:endCxn id="213" idx="0"/>
          </p:cNvCxnSpPr>
          <p:nvPr/>
        </p:nvCxnSpPr>
        <p:spPr>
          <a:xfrm flipV="1">
            <a:off x="794786" y="4479314"/>
            <a:ext cx="827114" cy="212461"/>
          </a:xfrm>
          <a:prstGeom prst="straightConnector1">
            <a:avLst/>
          </a:prstGeom>
          <a:ln w="25400" cap="flat">
            <a:solidFill>
              <a:srgbClr val="000000"/>
            </a:solidFill>
            <a:prstDash val="solid"/>
            <a:miter lim="400000"/>
          </a:ln>
          <a:effectLst/>
        </p:spPr>
      </p:cxnSp>
      <p:sp>
        <p:nvSpPr>
          <p:cNvPr id="253" name="ばなな"/>
          <p:cNvSpPr txBox="1"/>
          <p:nvPr/>
        </p:nvSpPr>
        <p:spPr>
          <a:xfrm>
            <a:off x="732065" y="3403651"/>
            <a:ext cx="724557" cy="320601"/>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lgn="l">
              <a:defRPr sz="3500">
                <a:latin typeface="+mn-lt"/>
                <a:ea typeface="+mn-ea"/>
                <a:cs typeface="+mn-cs"/>
                <a:sym typeface="ヒラギノ角ゴ ProN W3"/>
              </a:defRPr>
            </a:lvl1pPr>
          </a:lstStyle>
          <a:p>
            <a:r>
              <a:rPr sz="1750"/>
              <a:t>ばなな</a:t>
            </a:r>
          </a:p>
        </p:txBody>
      </p:sp>
      <p:sp>
        <p:nvSpPr>
          <p:cNvPr id="266" name="接続の線"/>
          <p:cNvSpPr/>
          <p:nvPr/>
        </p:nvSpPr>
        <p:spPr>
          <a:xfrm>
            <a:off x="1234125" y="3699571"/>
            <a:ext cx="17234" cy="240000"/>
          </a:xfrm>
          <a:custGeom>
            <a:avLst/>
            <a:gdLst/>
            <a:ahLst/>
            <a:cxnLst>
              <a:cxn ang="0">
                <a:pos x="wd2" y="hd2"/>
              </a:cxn>
              <a:cxn ang="5400000">
                <a:pos x="wd2" y="hd2"/>
              </a:cxn>
              <a:cxn ang="10800000">
                <a:pos x="wd2" y="hd2"/>
              </a:cxn>
              <a:cxn ang="16200000">
                <a:pos x="wd2" y="hd2"/>
              </a:cxn>
            </a:cxnLst>
            <a:rect l="0" t="0" r="r" b="b"/>
            <a:pathLst>
              <a:path w="19148" h="21600" extrusionOk="0">
                <a:moveTo>
                  <a:pt x="19148" y="21600"/>
                </a:moveTo>
                <a:cubicBezTo>
                  <a:pt x="3635" y="17276"/>
                  <a:pt x="-2452" y="10076"/>
                  <a:pt x="888" y="0"/>
                </a:cubicBezTo>
              </a:path>
            </a:pathLst>
          </a:custGeom>
          <a:noFill/>
          <a:ln w="25400" cap="flat">
            <a:solidFill>
              <a:srgbClr val="000000"/>
            </a:solidFill>
            <a:prstDash val="solid"/>
            <a:miter lim="400000"/>
          </a:ln>
          <a:effectLst/>
        </p:spPr>
        <p:txBody>
          <a:bodyPr/>
          <a:lstStyle/>
          <a:p>
            <a:endParaRPr sz="900"/>
          </a:p>
        </p:txBody>
      </p:sp>
      <p:sp>
        <p:nvSpPr>
          <p:cNvPr id="255" name="レモン"/>
          <p:cNvSpPr txBox="1"/>
          <p:nvPr/>
        </p:nvSpPr>
        <p:spPr>
          <a:xfrm>
            <a:off x="950086" y="2089353"/>
            <a:ext cx="724557" cy="320601"/>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lgn="l">
              <a:defRPr sz="3500">
                <a:latin typeface="+mn-lt"/>
                <a:ea typeface="+mn-ea"/>
                <a:cs typeface="+mn-cs"/>
                <a:sym typeface="ヒラギノ角ゴ ProN W3"/>
              </a:defRPr>
            </a:lvl1pPr>
          </a:lstStyle>
          <a:p>
            <a:r>
              <a:rPr sz="1750"/>
              <a:t>レモン</a:t>
            </a:r>
          </a:p>
        </p:txBody>
      </p:sp>
      <p:sp>
        <p:nvSpPr>
          <p:cNvPr id="267" name="接続の線"/>
          <p:cNvSpPr/>
          <p:nvPr/>
        </p:nvSpPr>
        <p:spPr>
          <a:xfrm>
            <a:off x="1677426" y="2086371"/>
            <a:ext cx="480443" cy="413216"/>
          </a:xfrm>
          <a:custGeom>
            <a:avLst/>
            <a:gdLst/>
            <a:ahLst/>
            <a:cxnLst>
              <a:cxn ang="0">
                <a:pos x="wd2" y="hd2"/>
              </a:cxn>
              <a:cxn ang="5400000">
                <a:pos x="wd2" y="hd2"/>
              </a:cxn>
              <a:cxn ang="10800000">
                <a:pos x="wd2" y="hd2"/>
              </a:cxn>
              <a:cxn ang="16200000">
                <a:pos x="wd2" y="hd2"/>
              </a:cxn>
            </a:cxnLst>
            <a:rect l="0" t="0" r="r" b="b"/>
            <a:pathLst>
              <a:path w="18406" h="21600" extrusionOk="0">
                <a:moveTo>
                  <a:pt x="16665" y="21600"/>
                </a:moveTo>
                <a:cubicBezTo>
                  <a:pt x="21600" y="11950"/>
                  <a:pt x="16045" y="4750"/>
                  <a:pt x="0" y="0"/>
                </a:cubicBezTo>
              </a:path>
            </a:pathLst>
          </a:custGeom>
          <a:noFill/>
          <a:ln w="25400" cap="flat">
            <a:solidFill>
              <a:srgbClr val="000000"/>
            </a:solidFill>
            <a:prstDash val="solid"/>
            <a:miter lim="400000"/>
          </a:ln>
          <a:effectLst/>
        </p:spPr>
        <p:txBody>
          <a:bodyPr/>
          <a:lstStyle/>
          <a:p>
            <a:endParaRPr sz="900"/>
          </a:p>
        </p:txBody>
      </p:sp>
      <p:sp>
        <p:nvSpPr>
          <p:cNvPr id="258" name="教師あり学習は正解をセットで学習させて識別器を作る"/>
          <p:cNvSpPr txBox="1"/>
          <p:nvPr/>
        </p:nvSpPr>
        <p:spPr>
          <a:xfrm>
            <a:off x="2813050" y="6034645"/>
            <a:ext cx="6623608"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sz="2050"/>
              <a:t>教師あり学習は正解をセットで学習させて識別器を作る</a:t>
            </a:r>
          </a:p>
        </p:txBody>
      </p:sp>
      <p:sp>
        <p:nvSpPr>
          <p:cNvPr id="259" name="教師あり機械学習の予測"/>
          <p:cNvSpPr txBox="1"/>
          <p:nvPr/>
        </p:nvSpPr>
        <p:spPr>
          <a:xfrm>
            <a:off x="2202220" y="129524"/>
            <a:ext cx="8396898" cy="443711"/>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5100">
                <a:solidFill>
                  <a:srgbClr val="FFFFFF"/>
                </a:solidFill>
              </a:defRPr>
            </a:lvl1pPr>
          </a:lstStyle>
          <a:p>
            <a:pPr algn="ctr"/>
            <a:r>
              <a:rPr sz="2550" dirty="0" err="1"/>
              <a:t>教師あり機械学習の予測</a:t>
            </a:r>
            <a:endParaRPr sz="2550"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3FA12D48-BD5C-A71F-C32B-B1F1CD4F4DCB}"/>
              </a:ext>
            </a:extLst>
          </p:cNvPr>
          <p:cNvPicPr>
            <a:picLocks noChangeAspect="1"/>
          </p:cNvPicPr>
          <p:nvPr/>
        </p:nvPicPr>
        <p:blipFill>
          <a:blip r:embed="rId2"/>
          <a:stretch>
            <a:fillRect/>
          </a:stretch>
        </p:blipFill>
        <p:spPr>
          <a:xfrm>
            <a:off x="921736" y="1368105"/>
            <a:ext cx="4834022" cy="3131552"/>
          </a:xfrm>
          <a:prstGeom prst="rect">
            <a:avLst/>
          </a:prstGeom>
        </p:spPr>
      </p:pic>
      <p:pic>
        <p:nvPicPr>
          <p:cNvPr id="9" name="図 8">
            <a:extLst>
              <a:ext uri="{FF2B5EF4-FFF2-40B4-BE49-F238E27FC236}">
                <a16:creationId xmlns:a16="http://schemas.microsoft.com/office/drawing/2014/main" id="{591E1AAF-C2F8-8DF7-4D97-22B03FDE7343}"/>
              </a:ext>
            </a:extLst>
          </p:cNvPr>
          <p:cNvPicPr>
            <a:picLocks noChangeAspect="1"/>
          </p:cNvPicPr>
          <p:nvPr/>
        </p:nvPicPr>
        <p:blipFill>
          <a:blip r:embed="rId3"/>
          <a:stretch>
            <a:fillRect/>
          </a:stretch>
        </p:blipFill>
        <p:spPr>
          <a:xfrm>
            <a:off x="6181726" y="1368105"/>
            <a:ext cx="4745152" cy="3131551"/>
          </a:xfrm>
          <a:prstGeom prst="rect">
            <a:avLst/>
          </a:prstGeom>
        </p:spPr>
      </p:pic>
      <p:sp>
        <p:nvSpPr>
          <p:cNvPr id="2" name="楕円 1">
            <a:extLst>
              <a:ext uri="{FF2B5EF4-FFF2-40B4-BE49-F238E27FC236}">
                <a16:creationId xmlns:a16="http://schemas.microsoft.com/office/drawing/2014/main" id="{C9911D1A-885D-0572-A3FE-4B627492B63E}"/>
              </a:ext>
            </a:extLst>
          </p:cNvPr>
          <p:cNvSpPr/>
          <p:nvPr/>
        </p:nvSpPr>
        <p:spPr>
          <a:xfrm>
            <a:off x="6462454" y="1562280"/>
            <a:ext cx="4464424" cy="27432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どうやって新しい特徴量を作成しているのか？">
            <a:extLst>
              <a:ext uri="{FF2B5EF4-FFF2-40B4-BE49-F238E27FC236}">
                <a16:creationId xmlns:a16="http://schemas.microsoft.com/office/drawing/2014/main" id="{4622D486-26F8-AD67-77BE-E97FD1EF8B8F}"/>
              </a:ext>
            </a:extLst>
          </p:cNvPr>
          <p:cNvSpPr txBox="1"/>
          <p:nvPr/>
        </p:nvSpPr>
        <p:spPr>
          <a:xfrm>
            <a:off x="1006475" y="410039"/>
            <a:ext cx="10007600" cy="9977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lgn="l">
              <a:defRPr sz="4100">
                <a:latin typeface="+mn-lt"/>
                <a:ea typeface="+mn-ea"/>
                <a:cs typeface="+mn-cs"/>
                <a:sym typeface="ヒラギノ角ゴ ProN W3"/>
              </a:defRPr>
            </a:lvl1pPr>
          </a:lstStyle>
          <a:p>
            <a:pPr algn="l">
              <a:defRPr sz="4100">
                <a:latin typeface="+mn-lt"/>
                <a:ea typeface="+mn-ea"/>
                <a:cs typeface="+mn-cs"/>
                <a:sym typeface="ヒラギノ角ゴ ProN W3"/>
              </a:defRPr>
            </a:pPr>
            <a:r>
              <a:rPr lang="ja-JP" altLang="en-US" sz="2050" dirty="0"/>
              <a:t>次の</a:t>
            </a:r>
            <a:r>
              <a:rPr lang="en-US" altLang="ja-JP" sz="2050" dirty="0"/>
              <a:t>2</a:t>
            </a:r>
            <a:r>
              <a:rPr lang="ja-JP" altLang="en-US" sz="2050" dirty="0"/>
              <a:t>本の軸はどちらの方が甘さと色合いの情報がより保存されているでしょうか？主成分分析は「データの相関関係」を失わないでデータを圧縮することを考えます。</a:t>
            </a:r>
          </a:p>
          <a:p>
            <a:endParaRPr sz="2050" dirty="0"/>
          </a:p>
        </p:txBody>
      </p:sp>
    </p:spTree>
    <p:extLst>
      <p:ext uri="{BB962C8B-B14F-4D97-AF65-F5344CB8AC3E}">
        <p14:creationId xmlns:p14="http://schemas.microsoft.com/office/powerpoint/2010/main" val="305817465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3FA12D48-BD5C-A71F-C32B-B1F1CD4F4DCB}"/>
              </a:ext>
            </a:extLst>
          </p:cNvPr>
          <p:cNvPicPr>
            <a:picLocks noChangeAspect="1"/>
          </p:cNvPicPr>
          <p:nvPr/>
        </p:nvPicPr>
        <p:blipFill>
          <a:blip r:embed="rId2"/>
          <a:stretch>
            <a:fillRect/>
          </a:stretch>
        </p:blipFill>
        <p:spPr>
          <a:xfrm>
            <a:off x="921736" y="1368105"/>
            <a:ext cx="4834022" cy="3131552"/>
          </a:xfrm>
          <a:prstGeom prst="rect">
            <a:avLst/>
          </a:prstGeom>
        </p:spPr>
      </p:pic>
      <p:pic>
        <p:nvPicPr>
          <p:cNvPr id="9" name="図 8">
            <a:extLst>
              <a:ext uri="{FF2B5EF4-FFF2-40B4-BE49-F238E27FC236}">
                <a16:creationId xmlns:a16="http://schemas.microsoft.com/office/drawing/2014/main" id="{591E1AAF-C2F8-8DF7-4D97-22B03FDE7343}"/>
              </a:ext>
            </a:extLst>
          </p:cNvPr>
          <p:cNvPicPr>
            <a:picLocks noChangeAspect="1"/>
          </p:cNvPicPr>
          <p:nvPr/>
        </p:nvPicPr>
        <p:blipFill>
          <a:blip r:embed="rId3"/>
          <a:stretch>
            <a:fillRect/>
          </a:stretch>
        </p:blipFill>
        <p:spPr>
          <a:xfrm>
            <a:off x="6181726" y="1368105"/>
            <a:ext cx="4745152" cy="3131551"/>
          </a:xfrm>
          <a:prstGeom prst="rect">
            <a:avLst/>
          </a:prstGeom>
        </p:spPr>
      </p:pic>
      <p:sp>
        <p:nvSpPr>
          <p:cNvPr id="2" name="線">
            <a:extLst>
              <a:ext uri="{FF2B5EF4-FFF2-40B4-BE49-F238E27FC236}">
                <a16:creationId xmlns:a16="http://schemas.microsoft.com/office/drawing/2014/main" id="{DD16F9C5-4D93-4FE6-BFAB-1FCDE7C7A86E}"/>
              </a:ext>
            </a:extLst>
          </p:cNvPr>
          <p:cNvSpPr/>
          <p:nvPr/>
        </p:nvSpPr>
        <p:spPr>
          <a:xfrm rot="180000" flipV="1">
            <a:off x="1538262" y="2245527"/>
            <a:ext cx="28184" cy="1087489"/>
          </a:xfrm>
          <a:prstGeom prst="line">
            <a:avLst/>
          </a:prstGeom>
          <a:ln w="50800">
            <a:solidFill>
              <a:schemeClr val="accent6">
                <a:lumMod val="75000"/>
              </a:schemeClr>
            </a:solidFill>
            <a:miter lim="400000"/>
          </a:ln>
        </p:spPr>
        <p:txBody>
          <a:bodyPr lIns="25400" tIns="25400" rIns="25400" bIns="25400" anchor="ctr"/>
          <a:lstStyle/>
          <a:p>
            <a:endParaRPr sz="900" dirty="0"/>
          </a:p>
        </p:txBody>
      </p:sp>
      <p:sp>
        <p:nvSpPr>
          <p:cNvPr id="3" name="線">
            <a:extLst>
              <a:ext uri="{FF2B5EF4-FFF2-40B4-BE49-F238E27FC236}">
                <a16:creationId xmlns:a16="http://schemas.microsoft.com/office/drawing/2014/main" id="{4031994C-F620-895B-4106-BBDF1C13E9D6}"/>
              </a:ext>
            </a:extLst>
          </p:cNvPr>
          <p:cNvSpPr/>
          <p:nvPr/>
        </p:nvSpPr>
        <p:spPr>
          <a:xfrm rot="180000" flipV="1">
            <a:off x="7212836" y="3489473"/>
            <a:ext cx="3212900" cy="777274"/>
          </a:xfrm>
          <a:prstGeom prst="line">
            <a:avLst/>
          </a:prstGeom>
          <a:ln w="50800">
            <a:solidFill>
              <a:srgbClr val="0433FF"/>
            </a:solidFill>
            <a:miter lim="400000"/>
          </a:ln>
        </p:spPr>
        <p:txBody>
          <a:bodyPr lIns="25400" tIns="25400" rIns="25400" bIns="25400" anchor="ctr"/>
          <a:lstStyle/>
          <a:p>
            <a:endParaRPr sz="900" dirty="0"/>
          </a:p>
        </p:txBody>
      </p:sp>
      <p:sp>
        <p:nvSpPr>
          <p:cNvPr id="4" name="どうやって新しい特徴量を作成しているのか？">
            <a:extLst>
              <a:ext uri="{FF2B5EF4-FFF2-40B4-BE49-F238E27FC236}">
                <a16:creationId xmlns:a16="http://schemas.microsoft.com/office/drawing/2014/main" id="{632966A8-3806-FD45-C7F4-E71880D8A4AB}"/>
              </a:ext>
            </a:extLst>
          </p:cNvPr>
          <p:cNvSpPr txBox="1"/>
          <p:nvPr/>
        </p:nvSpPr>
        <p:spPr>
          <a:xfrm>
            <a:off x="1356791" y="4851428"/>
            <a:ext cx="9570087" cy="13131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lgn="l">
              <a:defRPr sz="4100">
                <a:latin typeface="+mn-lt"/>
                <a:ea typeface="+mn-ea"/>
                <a:cs typeface="+mn-cs"/>
                <a:sym typeface="ヒラギノ角ゴ ProN W3"/>
              </a:defRPr>
            </a:lvl1pPr>
          </a:lstStyle>
          <a:p>
            <a:r>
              <a:rPr lang="ja-JP" altLang="en-US" sz="2050" dirty="0"/>
              <a:t>　緑の軸の方がばらつきが小さい</a:t>
            </a:r>
            <a:endParaRPr lang="en-US" altLang="ja-JP" sz="2050" dirty="0"/>
          </a:p>
          <a:p>
            <a:r>
              <a:rPr lang="ja-JP" altLang="en-US" sz="2050" dirty="0"/>
              <a:t>＝似たデータになってしまっている</a:t>
            </a:r>
            <a:endParaRPr lang="en-US" altLang="ja-JP" sz="2050" dirty="0"/>
          </a:p>
          <a:p>
            <a:r>
              <a:rPr lang="ja-JP" altLang="en-US" sz="2050" dirty="0"/>
              <a:t>＝失っている情報が多い</a:t>
            </a:r>
            <a:endParaRPr lang="en-US" altLang="ja-JP" sz="2050" dirty="0"/>
          </a:p>
          <a:p>
            <a:r>
              <a:rPr lang="ja-JP" altLang="en-US" sz="2050" dirty="0"/>
              <a:t>→ばらつき</a:t>
            </a:r>
            <a:r>
              <a:rPr lang="en-US" altLang="ja-JP" sz="2050" dirty="0"/>
              <a:t>(</a:t>
            </a:r>
            <a:r>
              <a:rPr lang="ja-JP" altLang="en-US" sz="2050" dirty="0"/>
              <a:t>＝分散</a:t>
            </a:r>
            <a:r>
              <a:rPr lang="en-US" altLang="ja-JP" sz="2050" dirty="0"/>
              <a:t>)</a:t>
            </a:r>
            <a:r>
              <a:rPr lang="ja-JP" altLang="en-US" sz="2050" dirty="0"/>
              <a:t>が大きい軸ほどより</a:t>
            </a:r>
            <a:r>
              <a:rPr lang="en-US" altLang="ja-JP" sz="2050" dirty="0"/>
              <a:t>2</a:t>
            </a:r>
            <a:r>
              <a:rPr lang="ja-JP" altLang="en-US" sz="2050" dirty="0"/>
              <a:t>つの変数の情報が保存された新しい軸</a:t>
            </a:r>
            <a:endParaRPr sz="2050" dirty="0"/>
          </a:p>
        </p:txBody>
      </p:sp>
      <p:sp>
        <p:nvSpPr>
          <p:cNvPr id="5" name="どうやって新しい特徴量を作成しているのか？">
            <a:extLst>
              <a:ext uri="{FF2B5EF4-FFF2-40B4-BE49-F238E27FC236}">
                <a16:creationId xmlns:a16="http://schemas.microsoft.com/office/drawing/2014/main" id="{2525A547-980E-8BB0-E648-AE906EDB96D8}"/>
              </a:ext>
            </a:extLst>
          </p:cNvPr>
          <p:cNvSpPr txBox="1"/>
          <p:nvPr/>
        </p:nvSpPr>
        <p:spPr>
          <a:xfrm>
            <a:off x="1006475" y="410039"/>
            <a:ext cx="10007600" cy="9977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lgn="l">
              <a:defRPr sz="4100">
                <a:latin typeface="+mn-lt"/>
                <a:ea typeface="+mn-ea"/>
                <a:cs typeface="+mn-cs"/>
                <a:sym typeface="ヒラギノ角ゴ ProN W3"/>
              </a:defRPr>
            </a:lvl1pPr>
          </a:lstStyle>
          <a:p>
            <a:pPr algn="l">
              <a:defRPr sz="4100">
                <a:latin typeface="+mn-lt"/>
                <a:ea typeface="+mn-ea"/>
                <a:cs typeface="+mn-cs"/>
                <a:sym typeface="ヒラギノ角ゴ ProN W3"/>
              </a:defRPr>
            </a:pPr>
            <a:r>
              <a:rPr lang="ja-JP" altLang="en-US" sz="2050" dirty="0"/>
              <a:t>次の</a:t>
            </a:r>
            <a:r>
              <a:rPr lang="en-US" altLang="ja-JP" sz="2050" dirty="0"/>
              <a:t>2</a:t>
            </a:r>
            <a:r>
              <a:rPr lang="ja-JP" altLang="en-US" sz="2050" dirty="0"/>
              <a:t>本の軸はどちらの方が甘さと色合いの情報がより保存されているでしょうか？主成分分析は「データの相関関係」を失わないでデータを圧縮することを考えます。</a:t>
            </a:r>
          </a:p>
          <a:p>
            <a:endParaRPr sz="2050" dirty="0"/>
          </a:p>
        </p:txBody>
      </p:sp>
    </p:spTree>
    <p:extLst>
      <p:ext uri="{BB962C8B-B14F-4D97-AF65-F5344CB8AC3E}">
        <p14:creationId xmlns:p14="http://schemas.microsoft.com/office/powerpoint/2010/main" val="294142343"/>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テキスト ボックス 17">
            <a:extLst>
              <a:ext uri="{FF2B5EF4-FFF2-40B4-BE49-F238E27FC236}">
                <a16:creationId xmlns:a16="http://schemas.microsoft.com/office/drawing/2014/main" id="{C37456FA-0B96-40B3-8EE1-BBD7F9615721}"/>
              </a:ext>
            </a:extLst>
          </p:cNvPr>
          <p:cNvSpPr txBox="1"/>
          <p:nvPr/>
        </p:nvSpPr>
        <p:spPr>
          <a:xfrm>
            <a:off x="571727" y="817555"/>
            <a:ext cx="7064102" cy="830997"/>
          </a:xfrm>
          <a:prstGeom prst="rect">
            <a:avLst/>
          </a:prstGeom>
          <a:solidFill>
            <a:schemeClr val="accent2">
              <a:lumMod val="40000"/>
              <a:lumOff val="60000"/>
            </a:schemeClr>
          </a:solidFill>
        </p:spPr>
        <p:txBody>
          <a:bodyPr wrap="square">
            <a:spAutoFit/>
          </a:bodyPr>
          <a:lstStyle/>
          <a:p>
            <a:r>
              <a:rPr lang="en-US" altLang="ja-JP" sz="1600" dirty="0"/>
              <a:t>from </a:t>
            </a:r>
            <a:r>
              <a:rPr lang="en-US" altLang="ja-JP" sz="1600" dirty="0" err="1"/>
              <a:t>sklearn.decomposition</a:t>
            </a:r>
            <a:r>
              <a:rPr lang="en-US" altLang="ja-JP" sz="1600" dirty="0"/>
              <a:t> import </a:t>
            </a:r>
            <a:r>
              <a:rPr lang="en-US" altLang="ja-JP" sz="1600" dirty="0" err="1"/>
              <a:t>PCA</a:t>
            </a:r>
            <a:endParaRPr lang="en-US" altLang="ja-JP" sz="1600" dirty="0"/>
          </a:p>
          <a:p>
            <a:r>
              <a:rPr lang="en-US" altLang="ja-JP" sz="1600" dirty="0"/>
              <a:t>model = PCA(</a:t>
            </a:r>
            <a:r>
              <a:rPr lang="en-US" altLang="ja-JP" sz="1600" dirty="0" err="1"/>
              <a:t>n_components</a:t>
            </a:r>
            <a:r>
              <a:rPr lang="en-US" altLang="ja-JP" sz="1600" dirty="0"/>
              <a:t>=2)</a:t>
            </a:r>
          </a:p>
          <a:p>
            <a:r>
              <a:rPr lang="en-US" altLang="ja-JP" sz="1600" dirty="0"/>
              <a:t>result = </a:t>
            </a:r>
            <a:r>
              <a:rPr lang="en-US" altLang="ja-JP" sz="1600" dirty="0" err="1"/>
              <a:t>model.fit_transform</a:t>
            </a:r>
            <a:r>
              <a:rPr lang="en-US" altLang="ja-JP" sz="1600" dirty="0"/>
              <a:t>(</a:t>
            </a:r>
            <a:r>
              <a:rPr lang="en-US" altLang="ja-JP" sz="1600" dirty="0" err="1"/>
              <a:t>iris.data</a:t>
            </a:r>
            <a:r>
              <a:rPr lang="en-US" altLang="ja-JP" sz="1600" dirty="0"/>
              <a:t>)</a:t>
            </a:r>
          </a:p>
        </p:txBody>
      </p:sp>
      <p:pic>
        <p:nvPicPr>
          <p:cNvPr id="3" name="図 2">
            <a:extLst>
              <a:ext uri="{FF2B5EF4-FFF2-40B4-BE49-F238E27FC236}">
                <a16:creationId xmlns:a16="http://schemas.microsoft.com/office/drawing/2014/main" id="{1D8C2BFB-4693-4E61-925D-7558A1E08852}"/>
              </a:ext>
            </a:extLst>
          </p:cNvPr>
          <p:cNvPicPr>
            <a:picLocks noChangeAspect="1"/>
          </p:cNvPicPr>
          <p:nvPr/>
        </p:nvPicPr>
        <p:blipFill>
          <a:blip r:embed="rId2"/>
          <a:stretch>
            <a:fillRect/>
          </a:stretch>
        </p:blipFill>
        <p:spPr>
          <a:xfrm>
            <a:off x="251084" y="2967749"/>
            <a:ext cx="5191862" cy="3111103"/>
          </a:xfrm>
          <a:prstGeom prst="rect">
            <a:avLst/>
          </a:prstGeom>
        </p:spPr>
      </p:pic>
      <p:sp>
        <p:nvSpPr>
          <p:cNvPr id="4" name="矢印: 右 3">
            <a:extLst>
              <a:ext uri="{FF2B5EF4-FFF2-40B4-BE49-F238E27FC236}">
                <a16:creationId xmlns:a16="http://schemas.microsoft.com/office/drawing/2014/main" id="{0917D599-F715-44BA-9ABA-AB8E3ABCAE31}"/>
              </a:ext>
            </a:extLst>
          </p:cNvPr>
          <p:cNvSpPr/>
          <p:nvPr/>
        </p:nvSpPr>
        <p:spPr>
          <a:xfrm>
            <a:off x="5563448" y="4308079"/>
            <a:ext cx="786809" cy="523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AEDD4526-364E-492D-8B5F-CEC4DCC05F9C}"/>
              </a:ext>
            </a:extLst>
          </p:cNvPr>
          <p:cNvPicPr>
            <a:picLocks noChangeAspect="1"/>
          </p:cNvPicPr>
          <p:nvPr/>
        </p:nvPicPr>
        <p:blipFill>
          <a:blip r:embed="rId3"/>
          <a:stretch>
            <a:fillRect/>
          </a:stretch>
        </p:blipFill>
        <p:spPr>
          <a:xfrm>
            <a:off x="6601895" y="2967749"/>
            <a:ext cx="5236383" cy="3111103"/>
          </a:xfrm>
          <a:prstGeom prst="rect">
            <a:avLst/>
          </a:prstGeom>
        </p:spPr>
      </p:pic>
      <p:sp>
        <p:nvSpPr>
          <p:cNvPr id="9" name="次元削減の例：主成分分析">
            <a:extLst>
              <a:ext uri="{FF2B5EF4-FFF2-40B4-BE49-F238E27FC236}">
                <a16:creationId xmlns:a16="http://schemas.microsoft.com/office/drawing/2014/main" id="{7F6D3ED6-8925-4048-968C-79BC4C1376A8}"/>
              </a:ext>
            </a:extLst>
          </p:cNvPr>
          <p:cNvSpPr txBox="1"/>
          <p:nvPr/>
        </p:nvSpPr>
        <p:spPr>
          <a:xfrm>
            <a:off x="4393611" y="214882"/>
            <a:ext cx="3404778"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t>主成分分析</a:t>
            </a:r>
            <a:r>
              <a:rPr lang="en-US" altLang="ja-JP" sz="2050" dirty="0"/>
              <a:t>(PCA)</a:t>
            </a:r>
            <a:r>
              <a:rPr lang="ja-JP" altLang="en-US" sz="2050" dirty="0"/>
              <a:t>を実行する</a:t>
            </a:r>
            <a:endParaRPr sz="2050" dirty="0"/>
          </a:p>
        </p:txBody>
      </p:sp>
      <p:sp>
        <p:nvSpPr>
          <p:cNvPr id="11" name="テキスト ボックス 10">
            <a:extLst>
              <a:ext uri="{FF2B5EF4-FFF2-40B4-BE49-F238E27FC236}">
                <a16:creationId xmlns:a16="http://schemas.microsoft.com/office/drawing/2014/main" id="{E8F3262F-BD50-4176-BC66-DA19503D75F5}"/>
              </a:ext>
            </a:extLst>
          </p:cNvPr>
          <p:cNvSpPr txBox="1"/>
          <p:nvPr/>
        </p:nvSpPr>
        <p:spPr>
          <a:xfrm>
            <a:off x="1555317" y="1845146"/>
            <a:ext cx="8803069" cy="1200329"/>
          </a:xfrm>
          <a:prstGeom prst="rect">
            <a:avLst/>
          </a:prstGeom>
          <a:noFill/>
        </p:spPr>
        <p:txBody>
          <a:bodyPr wrap="square">
            <a:spAutoFit/>
          </a:bodyPr>
          <a:lstStyle/>
          <a:p>
            <a:r>
              <a:rPr lang="ja-JP" altLang="en-US" sz="1800" dirty="0"/>
              <a:t>モデル名 </a:t>
            </a:r>
            <a:r>
              <a:rPr lang="en-US" altLang="ja-JP" sz="1800" dirty="0"/>
              <a:t>= PCA()</a:t>
            </a:r>
            <a:r>
              <a:rPr lang="ja-JP" altLang="en-US" sz="1800" dirty="0"/>
              <a:t>でモデルを作成</a:t>
            </a:r>
            <a:endParaRPr lang="en-US" altLang="ja-JP" sz="1800" dirty="0"/>
          </a:p>
          <a:p>
            <a:r>
              <a:rPr lang="en-US" altLang="ja-JP" sz="1800" dirty="0"/>
              <a:t>(</a:t>
            </a:r>
            <a:r>
              <a:rPr lang="ja-JP" altLang="en-US" sz="1800" dirty="0"/>
              <a:t>深層学習の</a:t>
            </a:r>
            <a:r>
              <a:rPr lang="en-US" altLang="ja-JP" sz="1800" dirty="0"/>
              <a:t>model = Sequential()</a:t>
            </a:r>
            <a:r>
              <a:rPr lang="ja-JP" altLang="en-US" sz="1800" dirty="0"/>
              <a:t>と同様</a:t>
            </a:r>
            <a:r>
              <a:rPr lang="en-US" altLang="ja-JP" sz="1800" dirty="0"/>
              <a:t>)</a:t>
            </a:r>
          </a:p>
          <a:p>
            <a:r>
              <a:rPr lang="en-US" altLang="ja-JP" sz="1800" dirty="0" err="1"/>
              <a:t>n_components</a:t>
            </a:r>
            <a:r>
              <a:rPr lang="en-US" altLang="ja-JP" dirty="0"/>
              <a:t>=</a:t>
            </a:r>
            <a:r>
              <a:rPr lang="en-US" altLang="ja-JP" sz="1800" dirty="0"/>
              <a:t>~</a:t>
            </a:r>
            <a:r>
              <a:rPr lang="ja-JP" altLang="en-US" sz="1800" dirty="0"/>
              <a:t>は、作りたい主成分の数を入力する</a:t>
            </a:r>
            <a:endParaRPr lang="en-US" altLang="ja-JP" sz="1800" dirty="0"/>
          </a:p>
          <a:p>
            <a:r>
              <a:rPr lang="ja-JP" altLang="en-US" sz="1800" dirty="0"/>
              <a:t>モデル名</a:t>
            </a:r>
            <a:r>
              <a:rPr lang="en-US" altLang="ja-JP" sz="1800" dirty="0"/>
              <a:t>.</a:t>
            </a:r>
            <a:r>
              <a:rPr lang="en-US" altLang="ja-JP" sz="1800" dirty="0" err="1"/>
              <a:t>fit_transform</a:t>
            </a:r>
            <a:r>
              <a:rPr lang="en-US" altLang="ja-JP" sz="1800" dirty="0"/>
              <a:t>(</a:t>
            </a:r>
            <a:r>
              <a:rPr lang="ja-JP" altLang="en-US" sz="1800" dirty="0"/>
              <a:t>特徴量</a:t>
            </a:r>
            <a:r>
              <a:rPr lang="en-US" altLang="ja-JP" sz="1800" dirty="0"/>
              <a:t>)</a:t>
            </a:r>
            <a:r>
              <a:rPr lang="ja-JP" altLang="en-US" sz="1800" dirty="0"/>
              <a:t>で学習と新しい軸へのあてはめを行う</a:t>
            </a:r>
            <a:endParaRPr lang="en-US" altLang="ja-JP" sz="1800" dirty="0"/>
          </a:p>
        </p:txBody>
      </p:sp>
      <p:sp>
        <p:nvSpPr>
          <p:cNvPr id="12" name="次元削減の例：主成分分析">
            <a:extLst>
              <a:ext uri="{FF2B5EF4-FFF2-40B4-BE49-F238E27FC236}">
                <a16:creationId xmlns:a16="http://schemas.microsoft.com/office/drawing/2014/main" id="{2BA9B3AA-9368-420F-BD59-DD8744A9A64A}"/>
              </a:ext>
            </a:extLst>
          </p:cNvPr>
          <p:cNvSpPr txBox="1"/>
          <p:nvPr/>
        </p:nvSpPr>
        <p:spPr>
          <a:xfrm>
            <a:off x="1244012" y="6201750"/>
            <a:ext cx="3206006"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t>学習（＝新しい軸の作成）</a:t>
            </a:r>
            <a:endParaRPr sz="2050" dirty="0"/>
          </a:p>
        </p:txBody>
      </p:sp>
      <p:sp>
        <p:nvSpPr>
          <p:cNvPr id="13" name="次元削減の例：主成分分析">
            <a:extLst>
              <a:ext uri="{FF2B5EF4-FFF2-40B4-BE49-F238E27FC236}">
                <a16:creationId xmlns:a16="http://schemas.microsoft.com/office/drawing/2014/main" id="{32C897BC-AF9D-4FEA-84C6-8E189E2735C0}"/>
              </a:ext>
            </a:extLst>
          </p:cNvPr>
          <p:cNvSpPr txBox="1"/>
          <p:nvPr/>
        </p:nvSpPr>
        <p:spPr>
          <a:xfrm>
            <a:off x="7798389" y="6275446"/>
            <a:ext cx="2943113"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t>軸へのデータのあてはめ</a:t>
            </a:r>
            <a:endParaRPr sz="2050" dirty="0"/>
          </a:p>
        </p:txBody>
      </p:sp>
    </p:spTree>
    <p:extLst>
      <p:ext uri="{BB962C8B-B14F-4D97-AF65-F5344CB8AC3E}">
        <p14:creationId xmlns:p14="http://schemas.microsoft.com/office/powerpoint/2010/main" val="291172712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次元削減の例：主成分分析">
            <a:extLst>
              <a:ext uri="{FF2B5EF4-FFF2-40B4-BE49-F238E27FC236}">
                <a16:creationId xmlns:a16="http://schemas.microsoft.com/office/drawing/2014/main" id="{570E1ED8-A4F3-4B52-817F-0134214BD078}"/>
              </a:ext>
            </a:extLst>
          </p:cNvPr>
          <p:cNvSpPr txBox="1"/>
          <p:nvPr/>
        </p:nvSpPr>
        <p:spPr>
          <a:xfrm>
            <a:off x="4393611" y="214882"/>
            <a:ext cx="3404778"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t>主成分分析</a:t>
            </a:r>
            <a:r>
              <a:rPr lang="en-US" altLang="ja-JP" sz="2050" dirty="0"/>
              <a:t>(PCA)</a:t>
            </a:r>
            <a:r>
              <a:rPr lang="ja-JP" altLang="en-US" sz="2050" dirty="0"/>
              <a:t>を実行する</a:t>
            </a:r>
            <a:endParaRPr sz="2050" dirty="0"/>
          </a:p>
        </p:txBody>
      </p:sp>
      <p:sp>
        <p:nvSpPr>
          <p:cNvPr id="18" name="テキスト ボックス 17">
            <a:extLst>
              <a:ext uri="{FF2B5EF4-FFF2-40B4-BE49-F238E27FC236}">
                <a16:creationId xmlns:a16="http://schemas.microsoft.com/office/drawing/2014/main" id="{C37456FA-0B96-40B3-8EE1-BBD7F9615721}"/>
              </a:ext>
            </a:extLst>
          </p:cNvPr>
          <p:cNvSpPr txBox="1"/>
          <p:nvPr/>
        </p:nvSpPr>
        <p:spPr>
          <a:xfrm>
            <a:off x="625215" y="1131471"/>
            <a:ext cx="2525490" cy="830997"/>
          </a:xfrm>
          <a:prstGeom prst="rect">
            <a:avLst/>
          </a:prstGeom>
          <a:solidFill>
            <a:schemeClr val="accent2">
              <a:lumMod val="40000"/>
              <a:lumOff val="60000"/>
            </a:schemeClr>
          </a:solidFill>
        </p:spPr>
        <p:txBody>
          <a:bodyPr wrap="square">
            <a:spAutoFit/>
          </a:bodyPr>
          <a:lstStyle/>
          <a:p>
            <a:r>
              <a:rPr lang="en-US" altLang="ja-JP" sz="1600" dirty="0"/>
              <a:t>print(type(result))</a:t>
            </a:r>
          </a:p>
          <a:p>
            <a:r>
              <a:rPr lang="en-US" altLang="ja-JP" sz="1600" dirty="0"/>
              <a:t>print(</a:t>
            </a:r>
            <a:r>
              <a:rPr lang="en-US" altLang="ja-JP" sz="1600" dirty="0" err="1"/>
              <a:t>result.shape</a:t>
            </a:r>
            <a:r>
              <a:rPr lang="en-US" altLang="ja-JP" sz="1600" dirty="0"/>
              <a:t>)</a:t>
            </a:r>
          </a:p>
          <a:p>
            <a:r>
              <a:rPr lang="en-US" altLang="ja-JP" sz="1600" dirty="0"/>
              <a:t>print(result)</a:t>
            </a:r>
          </a:p>
        </p:txBody>
      </p:sp>
      <p:pic>
        <p:nvPicPr>
          <p:cNvPr id="3" name="図 2">
            <a:extLst>
              <a:ext uri="{FF2B5EF4-FFF2-40B4-BE49-F238E27FC236}">
                <a16:creationId xmlns:a16="http://schemas.microsoft.com/office/drawing/2014/main" id="{35FAD428-C840-E815-1080-75758E69F236}"/>
              </a:ext>
            </a:extLst>
          </p:cNvPr>
          <p:cNvPicPr>
            <a:picLocks noChangeAspect="1"/>
          </p:cNvPicPr>
          <p:nvPr/>
        </p:nvPicPr>
        <p:blipFill>
          <a:blip r:embed="rId2"/>
          <a:stretch>
            <a:fillRect/>
          </a:stretch>
        </p:blipFill>
        <p:spPr>
          <a:xfrm>
            <a:off x="5262294" y="1081122"/>
            <a:ext cx="3030738" cy="5561996"/>
          </a:xfrm>
          <a:prstGeom prst="rect">
            <a:avLst/>
          </a:prstGeom>
        </p:spPr>
      </p:pic>
      <p:sp>
        <p:nvSpPr>
          <p:cNvPr id="4" name="次元削減の例：主成分分析">
            <a:extLst>
              <a:ext uri="{FF2B5EF4-FFF2-40B4-BE49-F238E27FC236}">
                <a16:creationId xmlns:a16="http://schemas.microsoft.com/office/drawing/2014/main" id="{41B0E8E6-2F5D-7237-D950-C3785BB03A39}"/>
              </a:ext>
            </a:extLst>
          </p:cNvPr>
          <p:cNvSpPr txBox="1"/>
          <p:nvPr/>
        </p:nvSpPr>
        <p:spPr>
          <a:xfrm>
            <a:off x="396591" y="2833942"/>
            <a:ext cx="4562146" cy="8822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1800" dirty="0"/>
              <a:t>実行結果は変数</a:t>
            </a:r>
            <a:r>
              <a:rPr lang="en-US" altLang="ja-JP" sz="1800" dirty="0"/>
              <a:t>result</a:t>
            </a:r>
            <a:r>
              <a:rPr lang="ja-JP" altLang="en-US" sz="1800" dirty="0"/>
              <a:t>に格納</a:t>
            </a:r>
            <a:endParaRPr lang="en-US" altLang="ja-JP" sz="1800" dirty="0"/>
          </a:p>
          <a:p>
            <a:r>
              <a:rPr lang="en-US" sz="1800" dirty="0"/>
              <a:t>result</a:t>
            </a:r>
            <a:r>
              <a:rPr lang="ja-JP" altLang="en-US" sz="1800" dirty="0"/>
              <a:t>は</a:t>
            </a:r>
            <a:r>
              <a:rPr lang="en-US" altLang="ja-JP" sz="1800" dirty="0" err="1"/>
              <a:t>numpy</a:t>
            </a:r>
            <a:r>
              <a:rPr lang="ja-JP" altLang="en-US" sz="1800" dirty="0"/>
              <a:t>配列で、</a:t>
            </a:r>
            <a:r>
              <a:rPr lang="en-US" altLang="ja-JP" sz="1800" dirty="0"/>
              <a:t>(150,2)</a:t>
            </a:r>
            <a:r>
              <a:rPr lang="ja-JP" altLang="en-US" sz="1800" dirty="0"/>
              <a:t>の</a:t>
            </a:r>
            <a:r>
              <a:rPr lang="en-US" altLang="ja-JP" sz="1800" dirty="0"/>
              <a:t>2</a:t>
            </a:r>
            <a:r>
              <a:rPr lang="ja-JP" altLang="en-US" sz="1800" dirty="0"/>
              <a:t>次元配列</a:t>
            </a:r>
            <a:endParaRPr lang="en-US" altLang="ja-JP" sz="1800" dirty="0"/>
          </a:p>
          <a:p>
            <a:endParaRPr lang="en-US" sz="1800" dirty="0"/>
          </a:p>
        </p:txBody>
      </p:sp>
    </p:spTree>
    <p:extLst>
      <p:ext uri="{BB962C8B-B14F-4D97-AF65-F5344CB8AC3E}">
        <p14:creationId xmlns:p14="http://schemas.microsoft.com/office/powerpoint/2010/main" val="178705677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次元削減の例：主成分分析">
            <a:extLst>
              <a:ext uri="{FF2B5EF4-FFF2-40B4-BE49-F238E27FC236}">
                <a16:creationId xmlns:a16="http://schemas.microsoft.com/office/drawing/2014/main" id="{570E1ED8-A4F3-4B52-817F-0134214BD078}"/>
              </a:ext>
            </a:extLst>
          </p:cNvPr>
          <p:cNvSpPr txBox="1"/>
          <p:nvPr/>
        </p:nvSpPr>
        <p:spPr>
          <a:xfrm>
            <a:off x="4393611" y="214882"/>
            <a:ext cx="3404778"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t>主成分分析</a:t>
            </a:r>
            <a:r>
              <a:rPr lang="en-US" altLang="ja-JP" sz="2050" dirty="0"/>
              <a:t>(PCA)</a:t>
            </a:r>
            <a:r>
              <a:rPr lang="ja-JP" altLang="en-US" sz="2050" dirty="0"/>
              <a:t>を実行する</a:t>
            </a:r>
            <a:endParaRPr sz="2050" dirty="0"/>
          </a:p>
        </p:txBody>
      </p:sp>
      <p:sp>
        <p:nvSpPr>
          <p:cNvPr id="18" name="テキスト ボックス 17">
            <a:extLst>
              <a:ext uri="{FF2B5EF4-FFF2-40B4-BE49-F238E27FC236}">
                <a16:creationId xmlns:a16="http://schemas.microsoft.com/office/drawing/2014/main" id="{C37456FA-0B96-40B3-8EE1-BBD7F9615721}"/>
              </a:ext>
            </a:extLst>
          </p:cNvPr>
          <p:cNvSpPr txBox="1"/>
          <p:nvPr/>
        </p:nvSpPr>
        <p:spPr>
          <a:xfrm>
            <a:off x="625215" y="1131471"/>
            <a:ext cx="2525490" cy="1077218"/>
          </a:xfrm>
          <a:prstGeom prst="rect">
            <a:avLst/>
          </a:prstGeom>
          <a:solidFill>
            <a:schemeClr val="accent2">
              <a:lumMod val="40000"/>
              <a:lumOff val="60000"/>
            </a:schemeClr>
          </a:solidFill>
        </p:spPr>
        <p:txBody>
          <a:bodyPr wrap="square">
            <a:spAutoFit/>
          </a:bodyPr>
          <a:lstStyle/>
          <a:p>
            <a:r>
              <a:rPr lang="en-US" altLang="ja-JP" sz="1600" dirty="0"/>
              <a:t>print(type(result))</a:t>
            </a:r>
          </a:p>
          <a:p>
            <a:r>
              <a:rPr lang="en-US" altLang="ja-JP" sz="1600" dirty="0"/>
              <a:t>print(</a:t>
            </a:r>
            <a:r>
              <a:rPr lang="en-US" altLang="ja-JP" sz="1600" dirty="0" err="1"/>
              <a:t>result.shape</a:t>
            </a:r>
            <a:r>
              <a:rPr lang="en-US" altLang="ja-JP" sz="1600" dirty="0"/>
              <a:t>)</a:t>
            </a:r>
          </a:p>
          <a:p>
            <a:r>
              <a:rPr lang="en-US" altLang="ja-JP" sz="1600" dirty="0"/>
              <a:t>print(result)</a:t>
            </a:r>
          </a:p>
          <a:p>
            <a:r>
              <a:rPr lang="en-US" altLang="ja-JP" sz="1600" dirty="0"/>
              <a:t>print(result[:,0])</a:t>
            </a:r>
            <a:endParaRPr lang="ja-JP" altLang="en-US" sz="1600" dirty="0"/>
          </a:p>
        </p:txBody>
      </p:sp>
      <p:sp>
        <p:nvSpPr>
          <p:cNvPr id="21" name="次元削減の例：主成分分析">
            <a:extLst>
              <a:ext uri="{FF2B5EF4-FFF2-40B4-BE49-F238E27FC236}">
                <a16:creationId xmlns:a16="http://schemas.microsoft.com/office/drawing/2014/main" id="{83D6E267-B2F5-4564-9745-594777ACF71D}"/>
              </a:ext>
            </a:extLst>
          </p:cNvPr>
          <p:cNvSpPr txBox="1"/>
          <p:nvPr/>
        </p:nvSpPr>
        <p:spPr>
          <a:xfrm>
            <a:off x="396591" y="2833942"/>
            <a:ext cx="4562146" cy="8822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1800" dirty="0"/>
              <a:t>実行結果は変数</a:t>
            </a:r>
            <a:r>
              <a:rPr lang="en-US" altLang="ja-JP" sz="1800" dirty="0"/>
              <a:t>result</a:t>
            </a:r>
            <a:r>
              <a:rPr lang="ja-JP" altLang="en-US" sz="1800" dirty="0"/>
              <a:t>に格納</a:t>
            </a:r>
            <a:endParaRPr lang="en-US" altLang="ja-JP" sz="1800" dirty="0"/>
          </a:p>
          <a:p>
            <a:r>
              <a:rPr lang="en-US" sz="1800" dirty="0"/>
              <a:t>result</a:t>
            </a:r>
            <a:r>
              <a:rPr lang="ja-JP" altLang="en-US" sz="1800" dirty="0"/>
              <a:t>は</a:t>
            </a:r>
            <a:r>
              <a:rPr lang="en-US" altLang="ja-JP" sz="1800" dirty="0" err="1"/>
              <a:t>numpy</a:t>
            </a:r>
            <a:r>
              <a:rPr lang="ja-JP" altLang="en-US" sz="1800" dirty="0"/>
              <a:t>配列で、</a:t>
            </a:r>
            <a:r>
              <a:rPr lang="en-US" altLang="ja-JP" sz="1800" dirty="0"/>
              <a:t>(150,2)</a:t>
            </a:r>
            <a:r>
              <a:rPr lang="ja-JP" altLang="en-US" sz="1800" dirty="0"/>
              <a:t>の</a:t>
            </a:r>
            <a:r>
              <a:rPr lang="en-US" altLang="ja-JP" sz="1800" dirty="0"/>
              <a:t>2</a:t>
            </a:r>
            <a:r>
              <a:rPr lang="ja-JP" altLang="en-US" sz="1800" dirty="0"/>
              <a:t>次元配列</a:t>
            </a:r>
            <a:endParaRPr lang="en-US" altLang="ja-JP" sz="1800" dirty="0"/>
          </a:p>
          <a:p>
            <a:endParaRPr lang="en-US" sz="1800" dirty="0"/>
          </a:p>
        </p:txBody>
      </p:sp>
      <p:sp>
        <p:nvSpPr>
          <p:cNvPr id="4" name="テキスト ボックス 3">
            <a:extLst>
              <a:ext uri="{FF2B5EF4-FFF2-40B4-BE49-F238E27FC236}">
                <a16:creationId xmlns:a16="http://schemas.microsoft.com/office/drawing/2014/main" id="{9B026103-8852-1CB4-6544-190A6A36ADD9}"/>
              </a:ext>
            </a:extLst>
          </p:cNvPr>
          <p:cNvSpPr txBox="1"/>
          <p:nvPr/>
        </p:nvSpPr>
        <p:spPr>
          <a:xfrm>
            <a:off x="305686" y="4202574"/>
            <a:ext cx="4829840" cy="1200329"/>
          </a:xfrm>
          <a:prstGeom prst="rect">
            <a:avLst/>
          </a:prstGeom>
          <a:noFill/>
        </p:spPr>
        <p:txBody>
          <a:bodyPr wrap="square">
            <a:spAutoFit/>
          </a:bodyPr>
          <a:lstStyle/>
          <a:p>
            <a:r>
              <a:rPr lang="en-US" altLang="ja-JP" sz="1800" dirty="0"/>
              <a:t>result[:,0]</a:t>
            </a:r>
            <a:r>
              <a:rPr lang="ja-JP" altLang="en-US" sz="1800" dirty="0"/>
              <a:t>は行の全て、列は</a:t>
            </a:r>
            <a:r>
              <a:rPr lang="en-US" altLang="ja-JP" sz="1800" dirty="0"/>
              <a:t>1</a:t>
            </a:r>
            <a:r>
              <a:rPr lang="ja-JP" altLang="en-US" sz="1800" dirty="0"/>
              <a:t>列目を抽出</a:t>
            </a:r>
          </a:p>
          <a:p>
            <a:r>
              <a:rPr lang="ja-JP" altLang="en-US" sz="1800" dirty="0"/>
              <a:t>＝第一主成分</a:t>
            </a:r>
          </a:p>
          <a:p>
            <a:r>
              <a:rPr lang="en-US" altLang="ja-JP" sz="1800" dirty="0"/>
              <a:t>(result[:,1]</a:t>
            </a:r>
            <a:r>
              <a:rPr lang="ja-JP" altLang="en-US" sz="1800" dirty="0"/>
              <a:t>は行全て、列は</a:t>
            </a:r>
            <a:r>
              <a:rPr lang="en-US" altLang="ja-JP" sz="1800" dirty="0"/>
              <a:t>2</a:t>
            </a:r>
            <a:r>
              <a:rPr lang="ja-JP" altLang="en-US" sz="1800" dirty="0"/>
              <a:t>列目を抽出</a:t>
            </a:r>
          </a:p>
          <a:p>
            <a:r>
              <a:rPr lang="ja-JP" altLang="en-US" sz="1800" dirty="0"/>
              <a:t>＝第二主成分</a:t>
            </a:r>
            <a:r>
              <a:rPr lang="en-US" altLang="ja-JP" sz="1800" dirty="0"/>
              <a:t>)</a:t>
            </a:r>
            <a:endParaRPr lang="ja-JP" altLang="en-US" sz="1800" dirty="0"/>
          </a:p>
        </p:txBody>
      </p:sp>
      <p:pic>
        <p:nvPicPr>
          <p:cNvPr id="6" name="図 5">
            <a:extLst>
              <a:ext uri="{FF2B5EF4-FFF2-40B4-BE49-F238E27FC236}">
                <a16:creationId xmlns:a16="http://schemas.microsoft.com/office/drawing/2014/main" id="{B2D76859-FF41-8C9B-EE0B-7C15857FEC87}"/>
              </a:ext>
            </a:extLst>
          </p:cNvPr>
          <p:cNvPicPr>
            <a:picLocks noChangeAspect="1"/>
          </p:cNvPicPr>
          <p:nvPr/>
        </p:nvPicPr>
        <p:blipFill>
          <a:blip r:embed="rId2"/>
          <a:stretch>
            <a:fillRect/>
          </a:stretch>
        </p:blipFill>
        <p:spPr>
          <a:xfrm>
            <a:off x="5406595" y="1315542"/>
            <a:ext cx="6388814" cy="4801385"/>
          </a:xfrm>
          <a:prstGeom prst="rect">
            <a:avLst/>
          </a:prstGeom>
        </p:spPr>
      </p:pic>
    </p:spTree>
    <p:extLst>
      <p:ext uri="{BB962C8B-B14F-4D97-AF65-F5344CB8AC3E}">
        <p14:creationId xmlns:p14="http://schemas.microsoft.com/office/powerpoint/2010/main" val="76517087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次元削減の例：主成分分析">
            <a:extLst>
              <a:ext uri="{FF2B5EF4-FFF2-40B4-BE49-F238E27FC236}">
                <a16:creationId xmlns:a16="http://schemas.microsoft.com/office/drawing/2014/main" id="{570E1ED8-A4F3-4B52-817F-0134214BD078}"/>
              </a:ext>
            </a:extLst>
          </p:cNvPr>
          <p:cNvSpPr txBox="1"/>
          <p:nvPr/>
        </p:nvSpPr>
        <p:spPr>
          <a:xfrm>
            <a:off x="4393611" y="214882"/>
            <a:ext cx="3404778"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t>主成分分析</a:t>
            </a:r>
            <a:r>
              <a:rPr lang="en-US" altLang="ja-JP" sz="2050" dirty="0"/>
              <a:t>(PCA)</a:t>
            </a:r>
            <a:r>
              <a:rPr lang="ja-JP" altLang="en-US" sz="2050" dirty="0"/>
              <a:t>を実行する</a:t>
            </a:r>
            <a:endParaRPr sz="2050" dirty="0"/>
          </a:p>
        </p:txBody>
      </p:sp>
      <p:sp>
        <p:nvSpPr>
          <p:cNvPr id="4" name="矢印: 右 3">
            <a:extLst>
              <a:ext uri="{FF2B5EF4-FFF2-40B4-BE49-F238E27FC236}">
                <a16:creationId xmlns:a16="http://schemas.microsoft.com/office/drawing/2014/main" id="{793EE059-A8F2-4DA3-86F4-A1937B25CDFF}"/>
              </a:ext>
            </a:extLst>
          </p:cNvPr>
          <p:cNvSpPr/>
          <p:nvPr/>
        </p:nvSpPr>
        <p:spPr>
          <a:xfrm>
            <a:off x="6057353" y="3499277"/>
            <a:ext cx="715618" cy="5466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次元削減の例：主成分分析">
            <a:extLst>
              <a:ext uri="{FF2B5EF4-FFF2-40B4-BE49-F238E27FC236}">
                <a16:creationId xmlns:a16="http://schemas.microsoft.com/office/drawing/2014/main" id="{A5F9AE9D-80E7-4F33-88A7-54446CDCF93B}"/>
              </a:ext>
            </a:extLst>
          </p:cNvPr>
          <p:cNvSpPr txBox="1"/>
          <p:nvPr/>
        </p:nvSpPr>
        <p:spPr>
          <a:xfrm>
            <a:off x="1476848" y="5184733"/>
            <a:ext cx="9319859"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400" dirty="0"/>
              <a:t>特徴量が</a:t>
            </a:r>
            <a:r>
              <a:rPr lang="en-US" altLang="ja-JP" sz="2400" dirty="0"/>
              <a:t>4</a:t>
            </a:r>
            <a:r>
              <a:rPr lang="ja-JP" altLang="en-US" sz="2400" dirty="0"/>
              <a:t>つから新たな特徴量２つ（主成分１と主成分</a:t>
            </a:r>
            <a:r>
              <a:rPr lang="en-US" altLang="ja-JP" sz="2400" dirty="0"/>
              <a:t>2</a:t>
            </a:r>
            <a:r>
              <a:rPr lang="ja-JP" altLang="en-US" sz="2400" dirty="0"/>
              <a:t>）になった</a:t>
            </a:r>
            <a:endParaRPr sz="2400" dirty="0"/>
          </a:p>
        </p:txBody>
      </p:sp>
      <p:pic>
        <p:nvPicPr>
          <p:cNvPr id="5" name="図 4">
            <a:extLst>
              <a:ext uri="{FF2B5EF4-FFF2-40B4-BE49-F238E27FC236}">
                <a16:creationId xmlns:a16="http://schemas.microsoft.com/office/drawing/2014/main" id="{EA56E41D-375F-CB57-8511-76E8BBDE635A}"/>
              </a:ext>
            </a:extLst>
          </p:cNvPr>
          <p:cNvPicPr>
            <a:picLocks noChangeAspect="1"/>
          </p:cNvPicPr>
          <p:nvPr/>
        </p:nvPicPr>
        <p:blipFill rotWithShape="1">
          <a:blip r:embed="rId2"/>
          <a:srcRect b="50912"/>
          <a:stretch/>
        </p:blipFill>
        <p:spPr>
          <a:xfrm>
            <a:off x="1887960" y="1650677"/>
            <a:ext cx="3173141" cy="3155239"/>
          </a:xfrm>
          <a:prstGeom prst="rect">
            <a:avLst/>
          </a:prstGeom>
        </p:spPr>
      </p:pic>
      <p:pic>
        <p:nvPicPr>
          <p:cNvPr id="7" name="図 6">
            <a:extLst>
              <a:ext uri="{FF2B5EF4-FFF2-40B4-BE49-F238E27FC236}">
                <a16:creationId xmlns:a16="http://schemas.microsoft.com/office/drawing/2014/main" id="{5B08C7A5-9DAB-67D4-8FF8-63A1DC3BE1B1}"/>
              </a:ext>
            </a:extLst>
          </p:cNvPr>
          <p:cNvPicPr>
            <a:picLocks noChangeAspect="1"/>
          </p:cNvPicPr>
          <p:nvPr/>
        </p:nvPicPr>
        <p:blipFill rotWithShape="1">
          <a:blip r:embed="rId3"/>
          <a:srcRect b="23989"/>
          <a:stretch/>
        </p:blipFill>
        <p:spPr>
          <a:xfrm>
            <a:off x="7513348" y="1584927"/>
            <a:ext cx="3404777" cy="3220989"/>
          </a:xfrm>
          <a:prstGeom prst="rect">
            <a:avLst/>
          </a:prstGeom>
        </p:spPr>
      </p:pic>
      <p:sp>
        <p:nvSpPr>
          <p:cNvPr id="10" name="次元削減の例：主成分分析">
            <a:extLst>
              <a:ext uri="{FF2B5EF4-FFF2-40B4-BE49-F238E27FC236}">
                <a16:creationId xmlns:a16="http://schemas.microsoft.com/office/drawing/2014/main" id="{50D34CFF-F7DA-D3BA-01CC-742432F2B9CA}"/>
              </a:ext>
            </a:extLst>
          </p:cNvPr>
          <p:cNvSpPr txBox="1"/>
          <p:nvPr/>
        </p:nvSpPr>
        <p:spPr>
          <a:xfrm>
            <a:off x="2047448" y="815464"/>
            <a:ext cx="2542363" cy="6822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lang="ja-JP" altLang="en-US" sz="2050" dirty="0"/>
              <a:t>元の特徴量</a:t>
            </a:r>
            <a:r>
              <a:rPr lang="en-US" altLang="ja-JP" sz="2050" dirty="0"/>
              <a:t>(</a:t>
            </a:r>
            <a:r>
              <a:rPr lang="en-US" altLang="ja-JP" sz="2050" dirty="0" err="1"/>
              <a:t>iris.data</a:t>
            </a:r>
            <a:r>
              <a:rPr lang="en-US" altLang="ja-JP" sz="2050" dirty="0"/>
              <a:t>)</a:t>
            </a:r>
          </a:p>
          <a:p>
            <a:pPr algn="ctr"/>
            <a:r>
              <a:rPr lang="en-US" sz="2050" dirty="0"/>
              <a:t>150</a:t>
            </a:r>
            <a:r>
              <a:rPr lang="ja-JP" altLang="en-US" sz="2050" dirty="0"/>
              <a:t>行</a:t>
            </a:r>
            <a:r>
              <a:rPr lang="en-US" altLang="ja-JP" sz="2050" dirty="0"/>
              <a:t>4</a:t>
            </a:r>
            <a:r>
              <a:rPr lang="ja-JP" altLang="en-US" sz="2050" dirty="0"/>
              <a:t>列</a:t>
            </a:r>
            <a:endParaRPr sz="2050" dirty="0"/>
          </a:p>
        </p:txBody>
      </p:sp>
      <p:sp>
        <p:nvSpPr>
          <p:cNvPr id="11" name="次元削減の例：主成分分析">
            <a:extLst>
              <a:ext uri="{FF2B5EF4-FFF2-40B4-BE49-F238E27FC236}">
                <a16:creationId xmlns:a16="http://schemas.microsoft.com/office/drawing/2014/main" id="{0FCF60BC-CA59-36BA-3339-13ABBFE5040B}"/>
              </a:ext>
            </a:extLst>
          </p:cNvPr>
          <p:cNvSpPr txBox="1"/>
          <p:nvPr/>
        </p:nvSpPr>
        <p:spPr>
          <a:xfrm>
            <a:off x="7798389" y="824964"/>
            <a:ext cx="2521523" cy="6822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lang="ja-JP" altLang="en-US" sz="2050" dirty="0"/>
              <a:t>新たな特徴量</a:t>
            </a:r>
            <a:r>
              <a:rPr lang="en-US" altLang="ja-JP" sz="2050" dirty="0"/>
              <a:t>(result)</a:t>
            </a:r>
          </a:p>
          <a:p>
            <a:pPr algn="ctr"/>
            <a:r>
              <a:rPr lang="en-US" sz="2050" dirty="0"/>
              <a:t>150</a:t>
            </a:r>
            <a:r>
              <a:rPr lang="ja-JP" altLang="en-US" sz="2050" dirty="0"/>
              <a:t>行</a:t>
            </a:r>
            <a:r>
              <a:rPr lang="en-US" altLang="ja-JP" sz="2050" dirty="0"/>
              <a:t>2</a:t>
            </a:r>
            <a:r>
              <a:rPr lang="ja-JP" altLang="en-US" sz="2050" dirty="0"/>
              <a:t>列</a:t>
            </a:r>
            <a:endParaRPr sz="2050" dirty="0"/>
          </a:p>
        </p:txBody>
      </p:sp>
      <p:sp>
        <p:nvSpPr>
          <p:cNvPr id="12" name="次元削減の例：主成分分析">
            <a:extLst>
              <a:ext uri="{FF2B5EF4-FFF2-40B4-BE49-F238E27FC236}">
                <a16:creationId xmlns:a16="http://schemas.microsoft.com/office/drawing/2014/main" id="{82E911F3-1411-3FF7-FCA2-120EAE69B452}"/>
              </a:ext>
            </a:extLst>
          </p:cNvPr>
          <p:cNvSpPr txBox="1"/>
          <p:nvPr/>
        </p:nvSpPr>
        <p:spPr>
          <a:xfrm>
            <a:off x="2425827" y="5691729"/>
            <a:ext cx="8239435" cy="8822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en-US" sz="1800" dirty="0"/>
              <a:t>ex) </a:t>
            </a:r>
            <a:r>
              <a:rPr lang="en-US" altLang="ja-JP" sz="1800" dirty="0"/>
              <a:t>1</a:t>
            </a:r>
            <a:r>
              <a:rPr lang="ja-JP" altLang="en-US" sz="1800" dirty="0"/>
              <a:t>つ目のアヤメ</a:t>
            </a:r>
            <a:r>
              <a:rPr lang="en-US" altLang="ja-JP" sz="1800" dirty="0"/>
              <a:t>(=</a:t>
            </a:r>
            <a:r>
              <a:rPr lang="ja-JP" altLang="en-US" sz="1800" dirty="0"/>
              <a:t>ヒオウギアヤメ</a:t>
            </a:r>
            <a:r>
              <a:rPr lang="en-US" altLang="ja-JP" sz="1800" dirty="0"/>
              <a:t>)</a:t>
            </a:r>
            <a:r>
              <a:rPr lang="ja-JP" altLang="en-US" sz="1800" dirty="0"/>
              <a:t>は</a:t>
            </a:r>
            <a:endParaRPr lang="en-US" altLang="ja-JP" sz="1800" dirty="0"/>
          </a:p>
          <a:p>
            <a:r>
              <a:rPr lang="ja-JP" altLang="en-US" sz="1800" dirty="0"/>
              <a:t>がく片の長さ＝</a:t>
            </a:r>
            <a:r>
              <a:rPr lang="en-US" altLang="ja-JP" sz="1800" dirty="0"/>
              <a:t>5.1</a:t>
            </a:r>
            <a:r>
              <a:rPr lang="ja-JP" altLang="en-US" sz="1800" dirty="0"/>
              <a:t>、がく片の幅＝</a:t>
            </a:r>
            <a:r>
              <a:rPr lang="en-US" altLang="ja-JP" sz="1800" dirty="0"/>
              <a:t>3.5</a:t>
            </a:r>
            <a:r>
              <a:rPr lang="ja-JP" altLang="en-US" sz="1800" dirty="0"/>
              <a:t>、花びらの長さ＝</a:t>
            </a:r>
            <a:r>
              <a:rPr lang="en-US" altLang="ja-JP" sz="1800" dirty="0"/>
              <a:t>1.4</a:t>
            </a:r>
            <a:r>
              <a:rPr lang="ja-JP" altLang="en-US" sz="1800" dirty="0"/>
              <a:t>、花びらの幅＝</a:t>
            </a:r>
            <a:r>
              <a:rPr lang="en-US" altLang="ja-JP" sz="1800" dirty="0"/>
              <a:t>0.2</a:t>
            </a:r>
            <a:r>
              <a:rPr lang="ja-JP" altLang="en-US" sz="1800" dirty="0"/>
              <a:t>　</a:t>
            </a:r>
            <a:endParaRPr lang="en-US" altLang="ja-JP" sz="1800" dirty="0"/>
          </a:p>
          <a:p>
            <a:r>
              <a:rPr lang="ja-JP" altLang="en-US" sz="1800" dirty="0"/>
              <a:t>→　主成分１</a:t>
            </a:r>
            <a:r>
              <a:rPr lang="en-US" altLang="ja-JP" sz="1800" dirty="0"/>
              <a:t>=-2.68412563</a:t>
            </a:r>
            <a:r>
              <a:rPr lang="ja-JP" altLang="en-US" sz="1800" dirty="0"/>
              <a:t>、主成分２＝</a:t>
            </a:r>
            <a:r>
              <a:rPr lang="en-US" altLang="ja-JP" sz="1800" dirty="0"/>
              <a:t>0.31939725</a:t>
            </a:r>
            <a:r>
              <a:rPr lang="ja-JP" altLang="en-US" sz="1800" dirty="0"/>
              <a:t>　となった</a:t>
            </a:r>
            <a:endParaRPr sz="1800" dirty="0"/>
          </a:p>
        </p:txBody>
      </p:sp>
    </p:spTree>
    <p:extLst>
      <p:ext uri="{BB962C8B-B14F-4D97-AF65-F5344CB8AC3E}">
        <p14:creationId xmlns:p14="http://schemas.microsoft.com/office/powerpoint/2010/main" val="152989081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次元削減の例：主成分分析">
            <a:extLst>
              <a:ext uri="{FF2B5EF4-FFF2-40B4-BE49-F238E27FC236}">
                <a16:creationId xmlns:a16="http://schemas.microsoft.com/office/drawing/2014/main" id="{570E1ED8-A4F3-4B52-817F-0134214BD078}"/>
              </a:ext>
            </a:extLst>
          </p:cNvPr>
          <p:cNvSpPr txBox="1"/>
          <p:nvPr/>
        </p:nvSpPr>
        <p:spPr>
          <a:xfrm>
            <a:off x="3904513" y="204139"/>
            <a:ext cx="4193456"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t>主成分分析</a:t>
            </a:r>
            <a:r>
              <a:rPr lang="en-US" altLang="ja-JP" sz="2050" dirty="0"/>
              <a:t>(</a:t>
            </a:r>
            <a:r>
              <a:rPr lang="en-US" altLang="ja-JP" sz="2050" dirty="0" err="1"/>
              <a:t>PCA</a:t>
            </a:r>
            <a:r>
              <a:rPr lang="en-US" altLang="ja-JP" sz="2050" dirty="0"/>
              <a:t>)</a:t>
            </a:r>
            <a:r>
              <a:rPr lang="ja-JP" altLang="en-US" sz="2050" dirty="0"/>
              <a:t>の結果を図示する</a:t>
            </a:r>
            <a:endParaRPr sz="2050" dirty="0"/>
          </a:p>
        </p:txBody>
      </p:sp>
      <p:sp>
        <p:nvSpPr>
          <p:cNvPr id="18" name="テキスト ボックス 17">
            <a:extLst>
              <a:ext uri="{FF2B5EF4-FFF2-40B4-BE49-F238E27FC236}">
                <a16:creationId xmlns:a16="http://schemas.microsoft.com/office/drawing/2014/main" id="{C37456FA-0B96-40B3-8EE1-BBD7F9615721}"/>
              </a:ext>
            </a:extLst>
          </p:cNvPr>
          <p:cNvSpPr txBox="1"/>
          <p:nvPr/>
        </p:nvSpPr>
        <p:spPr>
          <a:xfrm>
            <a:off x="577459" y="1362671"/>
            <a:ext cx="4556386" cy="1477328"/>
          </a:xfrm>
          <a:prstGeom prst="rect">
            <a:avLst/>
          </a:prstGeom>
          <a:solidFill>
            <a:schemeClr val="accent2">
              <a:lumMod val="40000"/>
              <a:lumOff val="60000"/>
            </a:schemeClr>
          </a:solidFill>
        </p:spPr>
        <p:txBody>
          <a:bodyPr wrap="square">
            <a:spAutoFit/>
          </a:bodyPr>
          <a:lstStyle/>
          <a:p>
            <a:r>
              <a:rPr lang="en-US" altLang="ja-JP" dirty="0"/>
              <a:t>import </a:t>
            </a:r>
            <a:r>
              <a:rPr lang="en-US" altLang="ja-JP" dirty="0" err="1"/>
              <a:t>matplotlib.pyplot</a:t>
            </a:r>
            <a:r>
              <a:rPr lang="en-US" altLang="ja-JP" dirty="0"/>
              <a:t> as </a:t>
            </a:r>
            <a:r>
              <a:rPr lang="en-US" altLang="ja-JP" dirty="0" err="1"/>
              <a:t>plt</a:t>
            </a:r>
            <a:endParaRPr lang="en-US" altLang="ja-JP" dirty="0"/>
          </a:p>
          <a:p>
            <a:endParaRPr lang="en-US" altLang="ja-JP" dirty="0"/>
          </a:p>
          <a:p>
            <a:r>
              <a:rPr lang="en-US" altLang="ja-JP" dirty="0" err="1"/>
              <a:t>plt.figure</a:t>
            </a:r>
            <a:r>
              <a:rPr lang="en-US" altLang="ja-JP" dirty="0"/>
              <a:t>(</a:t>
            </a:r>
            <a:r>
              <a:rPr lang="en-US" altLang="ja-JP" dirty="0" err="1"/>
              <a:t>figsize</a:t>
            </a:r>
            <a:r>
              <a:rPr lang="en-US" altLang="ja-JP" dirty="0"/>
              <a:t>=(12,9))</a:t>
            </a:r>
          </a:p>
          <a:p>
            <a:r>
              <a:rPr lang="en-US" altLang="ja-JP" dirty="0" err="1"/>
              <a:t>plt.scatter</a:t>
            </a:r>
            <a:r>
              <a:rPr lang="en-US" altLang="ja-JP" dirty="0"/>
              <a:t>(result[:,0],result[:,1])</a:t>
            </a:r>
          </a:p>
          <a:p>
            <a:r>
              <a:rPr lang="en-US" altLang="ja-JP" dirty="0" err="1"/>
              <a:t>plt.show</a:t>
            </a:r>
            <a:r>
              <a:rPr lang="en-US" altLang="ja-JP" dirty="0"/>
              <a:t>()</a:t>
            </a:r>
            <a:endParaRPr lang="ja-JP" altLang="en-US" dirty="0"/>
          </a:p>
        </p:txBody>
      </p:sp>
      <p:pic>
        <p:nvPicPr>
          <p:cNvPr id="5" name="図 4">
            <a:extLst>
              <a:ext uri="{FF2B5EF4-FFF2-40B4-BE49-F238E27FC236}">
                <a16:creationId xmlns:a16="http://schemas.microsoft.com/office/drawing/2014/main" id="{B537E871-01E0-4EA1-8AAE-467E0DB8323E}"/>
              </a:ext>
            </a:extLst>
          </p:cNvPr>
          <p:cNvPicPr>
            <a:picLocks noChangeAspect="1"/>
          </p:cNvPicPr>
          <p:nvPr/>
        </p:nvPicPr>
        <p:blipFill>
          <a:blip r:embed="rId2"/>
          <a:stretch>
            <a:fillRect/>
          </a:stretch>
        </p:blipFill>
        <p:spPr>
          <a:xfrm>
            <a:off x="5811941" y="1362671"/>
            <a:ext cx="6206774" cy="4525050"/>
          </a:xfrm>
          <a:prstGeom prst="rect">
            <a:avLst/>
          </a:prstGeom>
        </p:spPr>
      </p:pic>
      <p:sp>
        <p:nvSpPr>
          <p:cNvPr id="21" name="次元削減の例：主成分分析">
            <a:extLst>
              <a:ext uri="{FF2B5EF4-FFF2-40B4-BE49-F238E27FC236}">
                <a16:creationId xmlns:a16="http://schemas.microsoft.com/office/drawing/2014/main" id="{83D6E267-B2F5-4564-9745-594777ACF71D}"/>
              </a:ext>
            </a:extLst>
          </p:cNvPr>
          <p:cNvSpPr txBox="1"/>
          <p:nvPr/>
        </p:nvSpPr>
        <p:spPr>
          <a:xfrm>
            <a:off x="451148" y="3733230"/>
            <a:ext cx="4809009" cy="14362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1800" dirty="0"/>
              <a:t>第</a:t>
            </a:r>
            <a:r>
              <a:rPr lang="en-US" altLang="ja-JP" sz="1800" dirty="0"/>
              <a:t>1</a:t>
            </a:r>
            <a:r>
              <a:rPr lang="ja-JP" altLang="en-US" sz="1800" dirty="0"/>
              <a:t>主成分である</a:t>
            </a:r>
            <a:r>
              <a:rPr lang="en-US" altLang="ja-JP" sz="1800" dirty="0"/>
              <a:t>result[:,0]</a:t>
            </a:r>
            <a:r>
              <a:rPr lang="ja-JP" altLang="en-US" sz="1800" dirty="0"/>
              <a:t>、第</a:t>
            </a:r>
            <a:r>
              <a:rPr lang="en-US" altLang="ja-JP" sz="1800" dirty="0"/>
              <a:t>2</a:t>
            </a:r>
            <a:r>
              <a:rPr lang="ja-JP" altLang="en-US" sz="1800" dirty="0"/>
              <a:t>主成分である</a:t>
            </a:r>
            <a:endParaRPr lang="en-US" altLang="ja-JP" sz="1800" dirty="0"/>
          </a:p>
          <a:p>
            <a:r>
              <a:rPr lang="en-US" sz="1800" dirty="0"/>
              <a:t>result[:,1]</a:t>
            </a:r>
            <a:r>
              <a:rPr lang="ja-JP" altLang="en-US" sz="1800" dirty="0"/>
              <a:t>を元に散布図を描画</a:t>
            </a:r>
            <a:endParaRPr lang="en-US" sz="1800" dirty="0"/>
          </a:p>
          <a:p>
            <a:endParaRPr lang="en-US" sz="1800" dirty="0"/>
          </a:p>
          <a:p>
            <a:r>
              <a:rPr lang="ja-JP" altLang="en-US" sz="1800" dirty="0"/>
              <a:t>結果のグラフは横軸が第</a:t>
            </a:r>
            <a:r>
              <a:rPr lang="en-US" altLang="ja-JP" sz="1800" dirty="0"/>
              <a:t>1</a:t>
            </a:r>
            <a:r>
              <a:rPr lang="ja-JP" altLang="en-US" sz="1800" dirty="0"/>
              <a:t>主成分、縦軸が</a:t>
            </a:r>
            <a:endParaRPr lang="en-US" altLang="ja-JP" sz="1800" dirty="0"/>
          </a:p>
          <a:p>
            <a:r>
              <a:rPr lang="ja-JP" altLang="en-US" sz="1800" dirty="0"/>
              <a:t>第</a:t>
            </a:r>
            <a:r>
              <a:rPr lang="en-US" altLang="ja-JP" sz="1800" dirty="0"/>
              <a:t>2</a:t>
            </a:r>
            <a:r>
              <a:rPr lang="ja-JP" altLang="en-US" sz="1800" dirty="0"/>
              <a:t>成分になっている</a:t>
            </a:r>
            <a:endParaRPr sz="1800" dirty="0"/>
          </a:p>
        </p:txBody>
      </p:sp>
    </p:spTree>
    <p:extLst>
      <p:ext uri="{BB962C8B-B14F-4D97-AF65-F5344CB8AC3E}">
        <p14:creationId xmlns:p14="http://schemas.microsoft.com/office/powerpoint/2010/main" val="2891866431"/>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次元削減の例：主成分分析">
            <a:extLst>
              <a:ext uri="{FF2B5EF4-FFF2-40B4-BE49-F238E27FC236}">
                <a16:creationId xmlns:a16="http://schemas.microsoft.com/office/drawing/2014/main" id="{570E1ED8-A4F3-4B52-817F-0134214BD078}"/>
              </a:ext>
            </a:extLst>
          </p:cNvPr>
          <p:cNvSpPr txBox="1"/>
          <p:nvPr/>
        </p:nvSpPr>
        <p:spPr>
          <a:xfrm>
            <a:off x="2653917" y="235041"/>
            <a:ext cx="6559488"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lang="ja-JP" altLang="en-US" sz="2050" dirty="0"/>
              <a:t>主成分分析</a:t>
            </a:r>
            <a:r>
              <a:rPr lang="en-US" altLang="ja-JP" sz="2050" dirty="0"/>
              <a:t>(PCA)</a:t>
            </a:r>
            <a:r>
              <a:rPr lang="ja-JP" altLang="en-US" sz="2050" dirty="0"/>
              <a:t>を実行する（アヤメの種類で分ける）</a:t>
            </a:r>
            <a:endParaRPr sz="2050" dirty="0"/>
          </a:p>
        </p:txBody>
      </p:sp>
      <p:sp>
        <p:nvSpPr>
          <p:cNvPr id="18" name="テキスト ボックス 17">
            <a:extLst>
              <a:ext uri="{FF2B5EF4-FFF2-40B4-BE49-F238E27FC236}">
                <a16:creationId xmlns:a16="http://schemas.microsoft.com/office/drawing/2014/main" id="{C37456FA-0B96-40B3-8EE1-BBD7F9615721}"/>
              </a:ext>
            </a:extLst>
          </p:cNvPr>
          <p:cNvSpPr txBox="1"/>
          <p:nvPr/>
        </p:nvSpPr>
        <p:spPr>
          <a:xfrm>
            <a:off x="376737" y="878001"/>
            <a:ext cx="6857184" cy="2062103"/>
          </a:xfrm>
          <a:prstGeom prst="rect">
            <a:avLst/>
          </a:prstGeom>
          <a:solidFill>
            <a:schemeClr val="accent2">
              <a:lumMod val="40000"/>
              <a:lumOff val="60000"/>
            </a:schemeClr>
          </a:solidFill>
          <a:ln>
            <a:noFill/>
          </a:ln>
        </p:spPr>
        <p:txBody>
          <a:bodyPr wrap="square">
            <a:spAutoFit/>
          </a:bodyPr>
          <a:lstStyle/>
          <a:p>
            <a:r>
              <a:rPr lang="en-US" altLang="ja-JP" sz="1600" dirty="0">
                <a:solidFill>
                  <a:schemeClr val="tx1">
                    <a:lumMod val="85000"/>
                    <a:lumOff val="15000"/>
                  </a:schemeClr>
                </a:solidFill>
              </a:rPr>
              <a:t>import </a:t>
            </a:r>
            <a:r>
              <a:rPr lang="en-US" altLang="ja-JP" sz="1600" dirty="0" err="1">
                <a:solidFill>
                  <a:schemeClr val="tx1">
                    <a:lumMod val="85000"/>
                    <a:lumOff val="15000"/>
                  </a:schemeClr>
                </a:solidFill>
              </a:rPr>
              <a:t>matplotlib.pyplot</a:t>
            </a:r>
            <a:r>
              <a:rPr lang="en-US" altLang="ja-JP" sz="1600" dirty="0">
                <a:solidFill>
                  <a:schemeClr val="tx1">
                    <a:lumMod val="85000"/>
                    <a:lumOff val="15000"/>
                  </a:schemeClr>
                </a:solidFill>
              </a:rPr>
              <a:t> as </a:t>
            </a:r>
            <a:r>
              <a:rPr lang="en-US" altLang="ja-JP" sz="1600" dirty="0" err="1">
                <a:solidFill>
                  <a:schemeClr val="tx1">
                    <a:lumMod val="85000"/>
                    <a:lumOff val="15000"/>
                  </a:schemeClr>
                </a:solidFill>
              </a:rPr>
              <a:t>plt</a:t>
            </a:r>
            <a:endParaRPr lang="en-US" altLang="ja-JP" sz="1600" dirty="0">
              <a:solidFill>
                <a:schemeClr val="tx1">
                  <a:lumMod val="85000"/>
                  <a:lumOff val="15000"/>
                </a:schemeClr>
              </a:solidFill>
            </a:endParaRPr>
          </a:p>
          <a:p>
            <a:endParaRPr lang="en-US" altLang="ja-JP" sz="1600" dirty="0">
              <a:solidFill>
                <a:schemeClr val="tx1">
                  <a:lumMod val="85000"/>
                  <a:lumOff val="15000"/>
                </a:schemeClr>
              </a:solidFill>
            </a:endParaRPr>
          </a:p>
          <a:p>
            <a:r>
              <a:rPr lang="en-US" altLang="ja-JP" sz="1600" dirty="0" err="1">
                <a:solidFill>
                  <a:schemeClr val="tx1">
                    <a:lumMod val="85000"/>
                    <a:lumOff val="15000"/>
                  </a:schemeClr>
                </a:solidFill>
              </a:rPr>
              <a:t>plt.figure</a:t>
            </a:r>
            <a:r>
              <a:rPr lang="en-US" altLang="ja-JP" sz="1600" dirty="0">
                <a:solidFill>
                  <a:schemeClr val="tx1">
                    <a:lumMod val="85000"/>
                    <a:lumOff val="15000"/>
                  </a:schemeClr>
                </a:solidFill>
              </a:rPr>
              <a:t>(</a:t>
            </a:r>
            <a:r>
              <a:rPr lang="en-US" altLang="ja-JP" sz="1600" dirty="0" err="1">
                <a:solidFill>
                  <a:schemeClr val="tx1">
                    <a:lumMod val="85000"/>
                    <a:lumOff val="15000"/>
                  </a:schemeClr>
                </a:solidFill>
              </a:rPr>
              <a:t>figsize</a:t>
            </a:r>
            <a:r>
              <a:rPr lang="en-US" altLang="ja-JP" sz="1600" dirty="0">
                <a:solidFill>
                  <a:schemeClr val="tx1">
                    <a:lumMod val="85000"/>
                    <a:lumOff val="15000"/>
                  </a:schemeClr>
                </a:solidFill>
              </a:rPr>
              <a:t>=(12,9))</a:t>
            </a:r>
          </a:p>
          <a:p>
            <a:pPr algn="l">
              <a:defRPr sz="1800">
                <a:solidFill>
                  <a:srgbClr val="FF2600"/>
                </a:solidFill>
              </a:defRPr>
            </a:pPr>
            <a:r>
              <a:rPr lang="en-US" altLang="ja-JP" sz="1600" dirty="0" err="1">
                <a:solidFill>
                  <a:schemeClr val="tx1">
                    <a:lumMod val="85000"/>
                    <a:lumOff val="15000"/>
                  </a:schemeClr>
                </a:solidFill>
              </a:rPr>
              <a:t>plt.scatter</a:t>
            </a:r>
            <a:r>
              <a:rPr lang="en-US" altLang="ja-JP" sz="1600" dirty="0">
                <a:solidFill>
                  <a:schemeClr val="tx1">
                    <a:lumMod val="85000"/>
                    <a:lumOff val="15000"/>
                  </a:schemeClr>
                </a:solidFill>
              </a:rPr>
              <a:t>(result[0:50,0], result[0:50,1], c='red', s=100)</a:t>
            </a:r>
          </a:p>
          <a:p>
            <a:pPr algn="l">
              <a:defRPr sz="1800">
                <a:solidFill>
                  <a:srgbClr val="FF2600"/>
                </a:solidFill>
              </a:defRPr>
            </a:pPr>
            <a:r>
              <a:rPr lang="en-US" altLang="ja-JP" sz="1600" dirty="0" err="1">
                <a:solidFill>
                  <a:schemeClr val="tx1">
                    <a:lumMod val="85000"/>
                    <a:lumOff val="15000"/>
                  </a:schemeClr>
                </a:solidFill>
              </a:rPr>
              <a:t>plt.scatter</a:t>
            </a:r>
            <a:r>
              <a:rPr lang="en-US" altLang="ja-JP" sz="1600" dirty="0">
                <a:solidFill>
                  <a:schemeClr val="tx1">
                    <a:lumMod val="85000"/>
                    <a:lumOff val="15000"/>
                  </a:schemeClr>
                </a:solidFill>
              </a:rPr>
              <a:t>(result[50:100,0], result[50:100,1], c='blue', s=100)</a:t>
            </a:r>
          </a:p>
          <a:p>
            <a:pPr algn="l">
              <a:defRPr sz="1800">
                <a:solidFill>
                  <a:srgbClr val="FF2600"/>
                </a:solidFill>
              </a:defRPr>
            </a:pPr>
            <a:r>
              <a:rPr lang="en-US" altLang="ja-JP" sz="1600" dirty="0" err="1">
                <a:solidFill>
                  <a:schemeClr val="tx1">
                    <a:lumMod val="85000"/>
                    <a:lumOff val="15000"/>
                  </a:schemeClr>
                </a:solidFill>
              </a:rPr>
              <a:t>plt.scatter</a:t>
            </a:r>
            <a:r>
              <a:rPr lang="en-US" altLang="ja-JP" sz="1600" dirty="0">
                <a:solidFill>
                  <a:schemeClr val="tx1">
                    <a:lumMod val="85000"/>
                    <a:lumOff val="15000"/>
                  </a:schemeClr>
                </a:solidFill>
              </a:rPr>
              <a:t>(result[100:150,0], result[100:150,1], c='green', s=100)</a:t>
            </a:r>
          </a:p>
          <a:p>
            <a:endParaRPr lang="en-US" altLang="ja-JP" sz="1600" dirty="0">
              <a:solidFill>
                <a:schemeClr val="tx1">
                  <a:lumMod val="85000"/>
                  <a:lumOff val="15000"/>
                </a:schemeClr>
              </a:solidFill>
            </a:endParaRPr>
          </a:p>
          <a:p>
            <a:r>
              <a:rPr lang="en-US" altLang="ja-JP" sz="1600" dirty="0" err="1">
                <a:solidFill>
                  <a:schemeClr val="tx1">
                    <a:lumMod val="85000"/>
                    <a:lumOff val="15000"/>
                  </a:schemeClr>
                </a:solidFill>
              </a:rPr>
              <a:t>plt.show</a:t>
            </a:r>
            <a:r>
              <a:rPr lang="en-US" altLang="ja-JP" sz="1600" dirty="0">
                <a:solidFill>
                  <a:schemeClr val="tx1">
                    <a:lumMod val="85000"/>
                    <a:lumOff val="15000"/>
                  </a:schemeClr>
                </a:solidFill>
              </a:rPr>
              <a:t>()</a:t>
            </a:r>
            <a:endParaRPr lang="ja-JP" altLang="en-US" sz="1600" dirty="0">
              <a:solidFill>
                <a:schemeClr val="tx1">
                  <a:lumMod val="85000"/>
                  <a:lumOff val="15000"/>
                </a:schemeClr>
              </a:solidFill>
            </a:endParaRPr>
          </a:p>
        </p:txBody>
      </p:sp>
      <p:sp>
        <p:nvSpPr>
          <p:cNvPr id="21" name="次元削減の例：主成分分析">
            <a:extLst>
              <a:ext uri="{FF2B5EF4-FFF2-40B4-BE49-F238E27FC236}">
                <a16:creationId xmlns:a16="http://schemas.microsoft.com/office/drawing/2014/main" id="{83D6E267-B2F5-4564-9745-594777ACF71D}"/>
              </a:ext>
            </a:extLst>
          </p:cNvPr>
          <p:cNvSpPr txBox="1"/>
          <p:nvPr/>
        </p:nvSpPr>
        <p:spPr>
          <a:xfrm>
            <a:off x="451148" y="3179235"/>
            <a:ext cx="5131763" cy="25442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lgn="l">
              <a:defRPr sz="4100">
                <a:latin typeface="+mn-lt"/>
                <a:ea typeface="+mn-ea"/>
                <a:cs typeface="+mn-cs"/>
                <a:sym typeface="ヒラギノ角ゴ ProN W3"/>
              </a:defRPr>
            </a:lvl1pPr>
          </a:lstStyle>
          <a:p>
            <a:r>
              <a:rPr lang="en-US" altLang="ja-JP" sz="1800" dirty="0"/>
              <a:t>result[0:50,0],result[0:50,1]</a:t>
            </a:r>
            <a:r>
              <a:rPr lang="ja-JP" altLang="en-US" sz="1800" dirty="0"/>
              <a:t>はそれぞれ</a:t>
            </a:r>
            <a:endParaRPr lang="en-US" altLang="ja-JP" sz="1800" dirty="0"/>
          </a:p>
          <a:p>
            <a:r>
              <a:rPr lang="en-US" altLang="ja-JP" sz="1800" dirty="0"/>
              <a:t>1</a:t>
            </a:r>
            <a:r>
              <a:rPr lang="ja-JP" altLang="en-US" sz="1800" dirty="0"/>
              <a:t>から</a:t>
            </a:r>
            <a:r>
              <a:rPr lang="en-US" altLang="ja-JP" sz="1800" dirty="0"/>
              <a:t>50</a:t>
            </a:r>
            <a:r>
              <a:rPr lang="ja-JP" altLang="en-US" sz="1800" dirty="0"/>
              <a:t>行目までの第</a:t>
            </a:r>
            <a:r>
              <a:rPr lang="en-US" altLang="ja-JP" sz="1800" dirty="0"/>
              <a:t>1</a:t>
            </a:r>
            <a:r>
              <a:rPr lang="ja-JP" altLang="en-US" sz="1800" dirty="0"/>
              <a:t>主成分と第</a:t>
            </a:r>
            <a:r>
              <a:rPr lang="en-US" altLang="ja-JP" sz="1800" dirty="0"/>
              <a:t>2</a:t>
            </a:r>
            <a:r>
              <a:rPr lang="ja-JP" altLang="en-US" sz="1800" dirty="0"/>
              <a:t>主成分</a:t>
            </a:r>
            <a:endParaRPr lang="en-US" altLang="ja-JP" sz="1800" dirty="0"/>
          </a:p>
          <a:p>
            <a:endParaRPr lang="en-US" altLang="ja-JP" sz="1800" dirty="0"/>
          </a:p>
          <a:p>
            <a:r>
              <a:rPr lang="en-US" altLang="ja-JP" sz="1800" dirty="0"/>
              <a:t>1</a:t>
            </a:r>
            <a:r>
              <a:rPr lang="ja-JP" altLang="en-US" sz="1800" dirty="0"/>
              <a:t>から</a:t>
            </a:r>
            <a:r>
              <a:rPr lang="en-US" altLang="ja-JP" sz="1800" dirty="0"/>
              <a:t>50</a:t>
            </a:r>
            <a:r>
              <a:rPr lang="ja-JP" altLang="en-US" sz="1800" dirty="0"/>
              <a:t>行目のヒオウギアヤメを赤</a:t>
            </a:r>
            <a:endParaRPr lang="en-US" altLang="ja-JP" sz="1800" dirty="0"/>
          </a:p>
          <a:p>
            <a:r>
              <a:rPr lang="en-US" altLang="ja-JP" sz="1800" dirty="0"/>
              <a:t>51</a:t>
            </a:r>
            <a:r>
              <a:rPr lang="ja-JP" altLang="en-US" sz="1800" dirty="0"/>
              <a:t>から</a:t>
            </a:r>
            <a:r>
              <a:rPr lang="en-US" altLang="ja-JP" sz="1800" dirty="0"/>
              <a:t>100</a:t>
            </a:r>
            <a:r>
              <a:rPr lang="ja-JP" altLang="en-US" sz="1800" dirty="0"/>
              <a:t>行目のブルーフラッグを青</a:t>
            </a:r>
            <a:endParaRPr lang="en-US" altLang="ja-JP" sz="1800" dirty="0"/>
          </a:p>
          <a:p>
            <a:r>
              <a:rPr lang="en-US" altLang="ja-JP" sz="1800" dirty="0"/>
              <a:t>101</a:t>
            </a:r>
            <a:r>
              <a:rPr lang="ja-JP" altLang="en-US" sz="1800" dirty="0"/>
              <a:t>から</a:t>
            </a:r>
            <a:r>
              <a:rPr lang="en-US" altLang="ja-JP" sz="1800" dirty="0"/>
              <a:t>150</a:t>
            </a:r>
            <a:r>
              <a:rPr lang="ja-JP" altLang="en-US" sz="1800" dirty="0"/>
              <a:t>行目のバージニカを緑　にしている</a:t>
            </a:r>
            <a:endParaRPr lang="en-US" altLang="ja-JP" sz="1800" dirty="0"/>
          </a:p>
          <a:p>
            <a:endParaRPr lang="en-US" altLang="ja-JP" sz="1800" dirty="0"/>
          </a:p>
          <a:p>
            <a:r>
              <a:rPr lang="en-US" altLang="ja-JP" sz="1800" dirty="0"/>
              <a:t>c=~~</a:t>
            </a:r>
            <a:r>
              <a:rPr lang="ja-JP" altLang="en-US" sz="1800" dirty="0"/>
              <a:t>は点の色、</a:t>
            </a:r>
            <a:r>
              <a:rPr lang="en-US" altLang="ja-JP" sz="1800" dirty="0"/>
              <a:t>s=~~</a:t>
            </a:r>
            <a:r>
              <a:rPr lang="ja-JP" altLang="en-US" sz="1800" dirty="0"/>
              <a:t>は点のサイズを指定</a:t>
            </a:r>
            <a:endParaRPr lang="en-US" altLang="ja-JP" sz="1800" dirty="0"/>
          </a:p>
          <a:p>
            <a:endParaRPr lang="en-US" altLang="ja-JP" sz="1800" dirty="0"/>
          </a:p>
        </p:txBody>
      </p:sp>
      <p:pic>
        <p:nvPicPr>
          <p:cNvPr id="8" name="図 7">
            <a:extLst>
              <a:ext uri="{FF2B5EF4-FFF2-40B4-BE49-F238E27FC236}">
                <a16:creationId xmlns:a16="http://schemas.microsoft.com/office/drawing/2014/main" id="{F85A4073-D128-4F34-9CDD-5FDC2EB12F13}"/>
              </a:ext>
            </a:extLst>
          </p:cNvPr>
          <p:cNvPicPr>
            <a:picLocks noChangeAspect="1"/>
          </p:cNvPicPr>
          <p:nvPr/>
        </p:nvPicPr>
        <p:blipFill>
          <a:blip r:embed="rId2"/>
          <a:stretch>
            <a:fillRect/>
          </a:stretch>
        </p:blipFill>
        <p:spPr>
          <a:xfrm>
            <a:off x="6467812" y="2611474"/>
            <a:ext cx="5273040" cy="3898763"/>
          </a:xfrm>
          <a:prstGeom prst="rect">
            <a:avLst/>
          </a:prstGeom>
        </p:spPr>
      </p:pic>
    </p:spTree>
    <p:extLst>
      <p:ext uri="{BB962C8B-B14F-4D97-AF65-F5344CB8AC3E}">
        <p14:creationId xmlns:p14="http://schemas.microsoft.com/office/powerpoint/2010/main" val="371614748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次元削減の例：主成分分析">
            <a:extLst>
              <a:ext uri="{FF2B5EF4-FFF2-40B4-BE49-F238E27FC236}">
                <a16:creationId xmlns:a16="http://schemas.microsoft.com/office/drawing/2014/main" id="{570E1ED8-A4F3-4B52-817F-0134214BD078}"/>
              </a:ext>
            </a:extLst>
          </p:cNvPr>
          <p:cNvSpPr txBox="1"/>
          <p:nvPr/>
        </p:nvSpPr>
        <p:spPr>
          <a:xfrm>
            <a:off x="4393611" y="214882"/>
            <a:ext cx="3404778"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t>主成分分析</a:t>
            </a:r>
            <a:r>
              <a:rPr lang="en-US" altLang="ja-JP" sz="2050" dirty="0"/>
              <a:t>(PCA)</a:t>
            </a:r>
            <a:r>
              <a:rPr lang="ja-JP" altLang="en-US" sz="2050" dirty="0"/>
              <a:t>を実行する</a:t>
            </a:r>
            <a:endParaRPr sz="2050" dirty="0"/>
          </a:p>
        </p:txBody>
      </p:sp>
      <p:sp>
        <p:nvSpPr>
          <p:cNvPr id="18" name="テキスト ボックス 17">
            <a:extLst>
              <a:ext uri="{FF2B5EF4-FFF2-40B4-BE49-F238E27FC236}">
                <a16:creationId xmlns:a16="http://schemas.microsoft.com/office/drawing/2014/main" id="{C37456FA-0B96-40B3-8EE1-BBD7F9615721}"/>
              </a:ext>
            </a:extLst>
          </p:cNvPr>
          <p:cNvSpPr txBox="1"/>
          <p:nvPr/>
        </p:nvSpPr>
        <p:spPr>
          <a:xfrm>
            <a:off x="205407" y="806881"/>
            <a:ext cx="9552455" cy="2893100"/>
          </a:xfrm>
          <a:prstGeom prst="rect">
            <a:avLst/>
          </a:prstGeom>
          <a:solidFill>
            <a:schemeClr val="accent2">
              <a:lumMod val="40000"/>
              <a:lumOff val="60000"/>
            </a:schemeClr>
          </a:solidFill>
          <a:ln>
            <a:noFill/>
          </a:ln>
        </p:spPr>
        <p:txBody>
          <a:bodyPr wrap="square">
            <a:spAutoFit/>
          </a:bodyPr>
          <a:lstStyle/>
          <a:p>
            <a:r>
              <a:rPr lang="en-US" altLang="ja-JP" sz="1400" dirty="0">
                <a:solidFill>
                  <a:schemeClr val="tx1">
                    <a:lumMod val="85000"/>
                    <a:lumOff val="15000"/>
                  </a:schemeClr>
                </a:solidFill>
              </a:rPr>
              <a:t>import </a:t>
            </a:r>
            <a:r>
              <a:rPr lang="en-US" altLang="ja-JP" sz="1400" dirty="0" err="1">
                <a:solidFill>
                  <a:schemeClr val="tx1">
                    <a:lumMod val="85000"/>
                    <a:lumOff val="15000"/>
                  </a:schemeClr>
                </a:solidFill>
              </a:rPr>
              <a:t>matplotlib.pyplot</a:t>
            </a:r>
            <a:r>
              <a:rPr lang="en-US" altLang="ja-JP" sz="1400" dirty="0">
                <a:solidFill>
                  <a:schemeClr val="tx1">
                    <a:lumMod val="85000"/>
                    <a:lumOff val="15000"/>
                  </a:schemeClr>
                </a:solidFill>
              </a:rPr>
              <a:t> as </a:t>
            </a:r>
            <a:r>
              <a:rPr lang="en-US" altLang="ja-JP" sz="1400" dirty="0" err="1">
                <a:solidFill>
                  <a:schemeClr val="tx1">
                    <a:lumMod val="85000"/>
                    <a:lumOff val="15000"/>
                  </a:schemeClr>
                </a:solidFill>
              </a:rPr>
              <a:t>plt</a:t>
            </a:r>
            <a:endParaRPr lang="en-US" altLang="ja-JP" sz="1400" dirty="0">
              <a:solidFill>
                <a:schemeClr val="tx1">
                  <a:lumMod val="85000"/>
                  <a:lumOff val="15000"/>
                </a:schemeClr>
              </a:solidFill>
            </a:endParaRPr>
          </a:p>
          <a:p>
            <a:r>
              <a:rPr lang="en-US" altLang="ja-JP" sz="1400" dirty="0">
                <a:solidFill>
                  <a:schemeClr val="tx1">
                    <a:lumMod val="85000"/>
                    <a:lumOff val="15000"/>
                  </a:schemeClr>
                </a:solidFill>
              </a:rPr>
              <a:t>from matplotlib import </a:t>
            </a:r>
            <a:r>
              <a:rPr lang="en-US" altLang="ja-JP" sz="1400" dirty="0" err="1">
                <a:solidFill>
                  <a:schemeClr val="tx1">
                    <a:lumMod val="85000"/>
                    <a:lumOff val="15000"/>
                  </a:schemeClr>
                </a:solidFill>
              </a:rPr>
              <a:t>rcParams</a:t>
            </a:r>
            <a:endParaRPr lang="en-US" altLang="ja-JP" sz="1400" dirty="0">
              <a:solidFill>
                <a:schemeClr val="tx1">
                  <a:lumMod val="85000"/>
                  <a:lumOff val="15000"/>
                </a:schemeClr>
              </a:solidFill>
            </a:endParaRPr>
          </a:p>
          <a:p>
            <a:r>
              <a:rPr lang="en-US" altLang="ja-JP" sz="1400" dirty="0" err="1">
                <a:solidFill>
                  <a:schemeClr val="tx1">
                    <a:lumMod val="85000"/>
                    <a:lumOff val="15000"/>
                  </a:schemeClr>
                </a:solidFill>
              </a:rPr>
              <a:t>rcParams</a:t>
            </a:r>
            <a:r>
              <a:rPr lang="en-US" altLang="ja-JP" sz="1400" dirty="0">
                <a:solidFill>
                  <a:schemeClr val="tx1">
                    <a:lumMod val="85000"/>
                    <a:lumOff val="15000"/>
                  </a:schemeClr>
                </a:solidFill>
              </a:rPr>
              <a:t>['</a:t>
            </a:r>
            <a:r>
              <a:rPr lang="en-US" altLang="ja-JP" sz="1400" dirty="0" err="1">
                <a:solidFill>
                  <a:schemeClr val="tx1">
                    <a:lumMod val="85000"/>
                    <a:lumOff val="15000"/>
                  </a:schemeClr>
                </a:solidFill>
              </a:rPr>
              <a:t>font.family</a:t>
            </a:r>
            <a:r>
              <a:rPr lang="en-US" altLang="ja-JP" sz="1400" dirty="0">
                <a:solidFill>
                  <a:schemeClr val="tx1">
                    <a:lumMod val="85000"/>
                    <a:lumOff val="15000"/>
                  </a:schemeClr>
                </a:solidFill>
              </a:rPr>
              <a:t>']='sans-serif'</a:t>
            </a:r>
          </a:p>
          <a:p>
            <a:r>
              <a:rPr lang="en-US" altLang="ja-JP" sz="1400" dirty="0" err="1">
                <a:solidFill>
                  <a:schemeClr val="tx1">
                    <a:lumMod val="85000"/>
                    <a:lumOff val="15000"/>
                  </a:schemeClr>
                </a:solidFill>
              </a:rPr>
              <a:t>rcParams</a:t>
            </a:r>
            <a:r>
              <a:rPr lang="en-US" altLang="ja-JP" sz="1400" dirty="0">
                <a:solidFill>
                  <a:schemeClr val="tx1">
                    <a:lumMod val="85000"/>
                    <a:lumOff val="15000"/>
                  </a:schemeClr>
                </a:solidFill>
              </a:rPr>
              <a:t>['</a:t>
            </a:r>
            <a:r>
              <a:rPr lang="en-US" altLang="ja-JP" sz="1400" dirty="0" err="1">
                <a:solidFill>
                  <a:schemeClr val="tx1">
                    <a:lumMod val="85000"/>
                    <a:lumOff val="15000"/>
                  </a:schemeClr>
                </a:solidFill>
              </a:rPr>
              <a:t>font.sans</a:t>
            </a:r>
            <a:r>
              <a:rPr lang="en-US" altLang="ja-JP" sz="1400" dirty="0">
                <a:solidFill>
                  <a:schemeClr val="tx1">
                    <a:lumMod val="85000"/>
                    <a:lumOff val="15000"/>
                  </a:schemeClr>
                </a:solidFill>
              </a:rPr>
              <a:t>-serif']=['</a:t>
            </a:r>
            <a:r>
              <a:rPr lang="en-US" altLang="ja-JP" sz="1400" dirty="0" err="1">
                <a:solidFill>
                  <a:schemeClr val="tx1">
                    <a:lumMod val="85000"/>
                    <a:lumOff val="15000"/>
                  </a:schemeClr>
                </a:solidFill>
              </a:rPr>
              <a:t>Hiragino</a:t>
            </a:r>
            <a:r>
              <a:rPr lang="en-US" altLang="ja-JP" sz="1400" dirty="0">
                <a:solidFill>
                  <a:schemeClr val="tx1">
                    <a:lumMod val="85000"/>
                    <a:lumOff val="15000"/>
                  </a:schemeClr>
                </a:solidFill>
              </a:rPr>
              <a:t> Maru Gothic Pro', 'Yu Gothic', '</a:t>
            </a:r>
            <a:r>
              <a:rPr lang="en-US" altLang="ja-JP" sz="1400" dirty="0" err="1">
                <a:solidFill>
                  <a:schemeClr val="tx1">
                    <a:lumMod val="85000"/>
                    <a:lumOff val="15000"/>
                  </a:schemeClr>
                </a:solidFill>
              </a:rPr>
              <a:t>Meirio</a:t>
            </a:r>
            <a:r>
              <a:rPr lang="en-US" altLang="ja-JP" sz="1400" dirty="0">
                <a:solidFill>
                  <a:schemeClr val="tx1">
                    <a:lumMod val="85000"/>
                    <a:lumOff val="15000"/>
                  </a:schemeClr>
                </a:solidFill>
              </a:rPr>
              <a:t>']</a:t>
            </a:r>
          </a:p>
          <a:p>
            <a:r>
              <a:rPr lang="en-US" altLang="ja-JP" sz="1400" dirty="0" err="1">
                <a:solidFill>
                  <a:schemeClr val="tx1">
                    <a:lumMod val="85000"/>
                    <a:lumOff val="15000"/>
                  </a:schemeClr>
                </a:solidFill>
              </a:rPr>
              <a:t>plt.figure</a:t>
            </a:r>
            <a:r>
              <a:rPr lang="en-US" altLang="ja-JP" sz="1400" dirty="0">
                <a:solidFill>
                  <a:schemeClr val="tx1">
                    <a:lumMod val="85000"/>
                    <a:lumOff val="15000"/>
                  </a:schemeClr>
                </a:solidFill>
              </a:rPr>
              <a:t>(</a:t>
            </a:r>
            <a:r>
              <a:rPr lang="en-US" altLang="ja-JP" sz="1400" dirty="0" err="1">
                <a:solidFill>
                  <a:schemeClr val="tx1">
                    <a:lumMod val="85000"/>
                    <a:lumOff val="15000"/>
                  </a:schemeClr>
                </a:solidFill>
              </a:rPr>
              <a:t>figsize</a:t>
            </a:r>
            <a:r>
              <a:rPr lang="en-US" altLang="ja-JP" sz="1400" dirty="0">
                <a:solidFill>
                  <a:schemeClr val="tx1">
                    <a:lumMod val="85000"/>
                    <a:lumOff val="15000"/>
                  </a:schemeClr>
                </a:solidFill>
              </a:rPr>
              <a:t>=(12,9))</a:t>
            </a:r>
          </a:p>
          <a:p>
            <a:r>
              <a:rPr lang="en-US" altLang="ja-JP" sz="1400" dirty="0" err="1">
                <a:solidFill>
                  <a:schemeClr val="tx1">
                    <a:lumMod val="85000"/>
                    <a:lumOff val="15000"/>
                  </a:schemeClr>
                </a:solidFill>
              </a:rPr>
              <a:t>plt.scatter</a:t>
            </a:r>
            <a:r>
              <a:rPr lang="en-US" altLang="ja-JP" sz="1400" dirty="0">
                <a:solidFill>
                  <a:schemeClr val="tx1">
                    <a:lumMod val="85000"/>
                    <a:lumOff val="15000"/>
                  </a:schemeClr>
                </a:solidFill>
              </a:rPr>
              <a:t>(result[0:50,0], result[0:50,1], c='red', label='</a:t>
            </a:r>
            <a:r>
              <a:rPr lang="ja-JP" altLang="en-US" sz="1400" dirty="0">
                <a:solidFill>
                  <a:schemeClr val="tx1">
                    <a:lumMod val="85000"/>
                    <a:lumOff val="15000"/>
                  </a:schemeClr>
                </a:solidFill>
              </a:rPr>
              <a:t>ヒオウギアヤメ</a:t>
            </a:r>
            <a:r>
              <a:rPr lang="en-US" altLang="ja-JP" sz="1400" dirty="0">
                <a:solidFill>
                  <a:schemeClr val="tx1">
                    <a:lumMod val="85000"/>
                    <a:lumOff val="15000"/>
                  </a:schemeClr>
                </a:solidFill>
              </a:rPr>
              <a:t>',</a:t>
            </a:r>
            <a:r>
              <a:rPr lang="en-US" altLang="ja-JP" sz="1400" dirty="0" err="1">
                <a:solidFill>
                  <a:schemeClr val="tx1">
                    <a:lumMod val="85000"/>
                    <a:lumOff val="15000"/>
                  </a:schemeClr>
                </a:solidFill>
              </a:rPr>
              <a:t>edgecolor</a:t>
            </a:r>
            <a:r>
              <a:rPr lang="en-US" altLang="ja-JP" sz="1400" dirty="0">
                <a:solidFill>
                  <a:schemeClr val="tx1">
                    <a:lumMod val="85000"/>
                    <a:lumOff val="15000"/>
                  </a:schemeClr>
                </a:solidFill>
              </a:rPr>
              <a:t>='</a:t>
            </a:r>
            <a:r>
              <a:rPr lang="en-US" altLang="ja-JP" sz="1400" dirty="0" err="1">
                <a:solidFill>
                  <a:schemeClr val="tx1">
                    <a:lumMod val="85000"/>
                    <a:lumOff val="15000"/>
                  </a:schemeClr>
                </a:solidFill>
              </a:rPr>
              <a:t>darkgray</a:t>
            </a:r>
            <a:r>
              <a:rPr lang="en-US" altLang="ja-JP" sz="1400" dirty="0">
                <a:solidFill>
                  <a:schemeClr val="tx1">
                    <a:lumMod val="85000"/>
                    <a:lumOff val="15000"/>
                  </a:schemeClr>
                </a:solidFill>
              </a:rPr>
              <a:t>', s=100)</a:t>
            </a:r>
          </a:p>
          <a:p>
            <a:r>
              <a:rPr lang="en-US" altLang="ja-JP" sz="1400" dirty="0" err="1">
                <a:solidFill>
                  <a:schemeClr val="tx1">
                    <a:lumMod val="85000"/>
                    <a:lumOff val="15000"/>
                  </a:schemeClr>
                </a:solidFill>
              </a:rPr>
              <a:t>plt.scatter</a:t>
            </a:r>
            <a:r>
              <a:rPr lang="en-US" altLang="ja-JP" sz="1400" dirty="0">
                <a:solidFill>
                  <a:schemeClr val="tx1">
                    <a:lumMod val="85000"/>
                    <a:lumOff val="15000"/>
                  </a:schemeClr>
                </a:solidFill>
              </a:rPr>
              <a:t>(result[50:100,0], result[50:100,1], c='blue', label='</a:t>
            </a:r>
            <a:r>
              <a:rPr lang="ja-JP" altLang="en-US" sz="1400" dirty="0">
                <a:solidFill>
                  <a:schemeClr val="tx1">
                    <a:lumMod val="85000"/>
                    <a:lumOff val="15000"/>
                  </a:schemeClr>
                </a:solidFill>
              </a:rPr>
              <a:t>ブルーフラッグ</a:t>
            </a:r>
            <a:r>
              <a:rPr lang="en-US" altLang="ja-JP" sz="1400" dirty="0">
                <a:solidFill>
                  <a:schemeClr val="tx1">
                    <a:lumMod val="85000"/>
                    <a:lumOff val="15000"/>
                  </a:schemeClr>
                </a:solidFill>
              </a:rPr>
              <a:t>',</a:t>
            </a:r>
            <a:r>
              <a:rPr lang="en-US" altLang="ja-JP" sz="1400" dirty="0" err="1">
                <a:solidFill>
                  <a:schemeClr val="tx1">
                    <a:lumMod val="85000"/>
                    <a:lumOff val="15000"/>
                  </a:schemeClr>
                </a:solidFill>
              </a:rPr>
              <a:t>edgecolor</a:t>
            </a:r>
            <a:r>
              <a:rPr lang="en-US" altLang="ja-JP" sz="1400" dirty="0">
                <a:solidFill>
                  <a:schemeClr val="tx1">
                    <a:lumMod val="85000"/>
                    <a:lumOff val="15000"/>
                  </a:schemeClr>
                </a:solidFill>
              </a:rPr>
              <a:t>='</a:t>
            </a:r>
            <a:r>
              <a:rPr lang="en-US" altLang="ja-JP" sz="1400" dirty="0" err="1">
                <a:solidFill>
                  <a:schemeClr val="tx1">
                    <a:lumMod val="85000"/>
                    <a:lumOff val="15000"/>
                  </a:schemeClr>
                </a:solidFill>
              </a:rPr>
              <a:t>darkgray</a:t>
            </a:r>
            <a:r>
              <a:rPr lang="en-US" altLang="ja-JP" sz="1400" dirty="0">
                <a:solidFill>
                  <a:schemeClr val="tx1">
                    <a:lumMod val="85000"/>
                    <a:lumOff val="15000"/>
                  </a:schemeClr>
                </a:solidFill>
              </a:rPr>
              <a:t>', s=100)</a:t>
            </a:r>
          </a:p>
          <a:p>
            <a:r>
              <a:rPr lang="en-US" altLang="ja-JP" sz="1400" dirty="0" err="1">
                <a:solidFill>
                  <a:schemeClr val="tx1">
                    <a:lumMod val="85000"/>
                    <a:lumOff val="15000"/>
                  </a:schemeClr>
                </a:solidFill>
              </a:rPr>
              <a:t>plt.scatter</a:t>
            </a:r>
            <a:r>
              <a:rPr lang="en-US" altLang="ja-JP" sz="1400" dirty="0">
                <a:solidFill>
                  <a:schemeClr val="tx1">
                    <a:lumMod val="85000"/>
                    <a:lumOff val="15000"/>
                  </a:schemeClr>
                </a:solidFill>
              </a:rPr>
              <a:t>(result[100:150,0], result[100:150,1], c='green', label='</a:t>
            </a:r>
            <a:r>
              <a:rPr lang="ja-JP" altLang="en-US" sz="1400" dirty="0">
                <a:solidFill>
                  <a:schemeClr val="tx1">
                    <a:lumMod val="85000"/>
                    <a:lumOff val="15000"/>
                  </a:schemeClr>
                </a:solidFill>
              </a:rPr>
              <a:t>バージニカ</a:t>
            </a:r>
            <a:r>
              <a:rPr lang="en-US" altLang="ja-JP" sz="1400" dirty="0">
                <a:solidFill>
                  <a:schemeClr val="tx1">
                    <a:lumMod val="85000"/>
                    <a:lumOff val="15000"/>
                  </a:schemeClr>
                </a:solidFill>
              </a:rPr>
              <a:t>',</a:t>
            </a:r>
            <a:r>
              <a:rPr lang="en-US" altLang="ja-JP" sz="1400" dirty="0" err="1">
                <a:solidFill>
                  <a:schemeClr val="tx1">
                    <a:lumMod val="85000"/>
                    <a:lumOff val="15000"/>
                  </a:schemeClr>
                </a:solidFill>
              </a:rPr>
              <a:t>edgecolor</a:t>
            </a:r>
            <a:r>
              <a:rPr lang="en-US" altLang="ja-JP" sz="1400" dirty="0">
                <a:solidFill>
                  <a:schemeClr val="tx1">
                    <a:lumMod val="85000"/>
                    <a:lumOff val="15000"/>
                  </a:schemeClr>
                </a:solidFill>
              </a:rPr>
              <a:t>='</a:t>
            </a:r>
            <a:r>
              <a:rPr lang="en-US" altLang="ja-JP" sz="1400" dirty="0" err="1">
                <a:solidFill>
                  <a:schemeClr val="tx1">
                    <a:lumMod val="85000"/>
                    <a:lumOff val="15000"/>
                  </a:schemeClr>
                </a:solidFill>
              </a:rPr>
              <a:t>darkgray</a:t>
            </a:r>
            <a:r>
              <a:rPr lang="en-US" altLang="ja-JP" sz="1400" dirty="0">
                <a:solidFill>
                  <a:schemeClr val="tx1">
                    <a:lumMod val="85000"/>
                    <a:lumOff val="15000"/>
                  </a:schemeClr>
                </a:solidFill>
              </a:rPr>
              <a:t>', s=100)</a:t>
            </a:r>
          </a:p>
          <a:p>
            <a:r>
              <a:rPr lang="en-US" altLang="ja-JP" sz="1400" dirty="0" err="1">
                <a:solidFill>
                  <a:schemeClr val="tx1">
                    <a:lumMod val="85000"/>
                    <a:lumOff val="15000"/>
                  </a:schemeClr>
                </a:solidFill>
              </a:rPr>
              <a:t>plt.title</a:t>
            </a:r>
            <a:r>
              <a:rPr lang="en-US" altLang="ja-JP" sz="1400" dirty="0">
                <a:solidFill>
                  <a:schemeClr val="tx1">
                    <a:lumMod val="85000"/>
                    <a:lumOff val="15000"/>
                  </a:schemeClr>
                </a:solidFill>
              </a:rPr>
              <a:t>('</a:t>
            </a:r>
            <a:r>
              <a:rPr lang="ja-JP" altLang="en-US" sz="1400" dirty="0">
                <a:solidFill>
                  <a:schemeClr val="tx1">
                    <a:lumMod val="85000"/>
                    <a:lumOff val="15000"/>
                  </a:schemeClr>
                </a:solidFill>
              </a:rPr>
              <a:t>主成分分析</a:t>
            </a:r>
            <a:r>
              <a:rPr lang="en-US" altLang="ja-JP" sz="1400" dirty="0">
                <a:solidFill>
                  <a:schemeClr val="tx1">
                    <a:lumMod val="85000"/>
                    <a:lumOff val="15000"/>
                  </a:schemeClr>
                </a:solidFill>
              </a:rPr>
              <a:t>',</a:t>
            </a:r>
            <a:r>
              <a:rPr lang="en-US" altLang="ja-JP" sz="1400" dirty="0" err="1">
                <a:solidFill>
                  <a:schemeClr val="tx1">
                    <a:lumMod val="85000"/>
                    <a:lumOff val="15000"/>
                  </a:schemeClr>
                </a:solidFill>
              </a:rPr>
              <a:t>fontsize</a:t>
            </a:r>
            <a:r>
              <a:rPr lang="en-US" altLang="ja-JP" sz="1400" dirty="0">
                <a:solidFill>
                  <a:schemeClr val="tx1">
                    <a:lumMod val="85000"/>
                    <a:lumOff val="15000"/>
                  </a:schemeClr>
                </a:solidFill>
              </a:rPr>
              <a:t>=25)</a:t>
            </a:r>
          </a:p>
          <a:p>
            <a:r>
              <a:rPr lang="en-US" altLang="ja-JP" sz="1400" dirty="0" err="1">
                <a:solidFill>
                  <a:schemeClr val="tx1">
                    <a:lumMod val="85000"/>
                    <a:lumOff val="15000"/>
                  </a:schemeClr>
                </a:solidFill>
              </a:rPr>
              <a:t>plt.xlabel</a:t>
            </a:r>
            <a:r>
              <a:rPr lang="en-US" altLang="ja-JP" sz="1400" dirty="0">
                <a:solidFill>
                  <a:schemeClr val="tx1">
                    <a:lumMod val="85000"/>
                    <a:lumOff val="15000"/>
                  </a:schemeClr>
                </a:solidFill>
              </a:rPr>
              <a:t>('</a:t>
            </a:r>
            <a:r>
              <a:rPr lang="ja-JP" altLang="en-US" sz="1400" dirty="0">
                <a:solidFill>
                  <a:schemeClr val="tx1">
                    <a:lumMod val="85000"/>
                    <a:lumOff val="15000"/>
                  </a:schemeClr>
                </a:solidFill>
              </a:rPr>
              <a:t>第</a:t>
            </a:r>
            <a:r>
              <a:rPr lang="en-US" altLang="ja-JP" sz="1400" dirty="0">
                <a:solidFill>
                  <a:schemeClr val="tx1">
                    <a:lumMod val="85000"/>
                    <a:lumOff val="15000"/>
                  </a:schemeClr>
                </a:solidFill>
              </a:rPr>
              <a:t>1</a:t>
            </a:r>
            <a:r>
              <a:rPr lang="ja-JP" altLang="en-US" sz="1400" dirty="0">
                <a:solidFill>
                  <a:schemeClr val="tx1">
                    <a:lumMod val="85000"/>
                    <a:lumOff val="15000"/>
                  </a:schemeClr>
                </a:solidFill>
              </a:rPr>
              <a:t>主成分</a:t>
            </a:r>
            <a:r>
              <a:rPr lang="en-US" altLang="ja-JP" sz="1400" dirty="0">
                <a:solidFill>
                  <a:schemeClr val="tx1">
                    <a:lumMod val="85000"/>
                    <a:lumOff val="15000"/>
                  </a:schemeClr>
                </a:solidFill>
              </a:rPr>
              <a:t>',</a:t>
            </a:r>
            <a:r>
              <a:rPr lang="en-US" altLang="ja-JP" sz="1400" dirty="0" err="1">
                <a:solidFill>
                  <a:schemeClr val="tx1">
                    <a:lumMod val="85000"/>
                    <a:lumOff val="15000"/>
                  </a:schemeClr>
                </a:solidFill>
              </a:rPr>
              <a:t>fontsize</a:t>
            </a:r>
            <a:r>
              <a:rPr lang="en-US" altLang="ja-JP" sz="1400" dirty="0">
                <a:solidFill>
                  <a:schemeClr val="tx1">
                    <a:lumMod val="85000"/>
                    <a:lumOff val="15000"/>
                  </a:schemeClr>
                </a:solidFill>
              </a:rPr>
              <a:t>=25)</a:t>
            </a:r>
          </a:p>
          <a:p>
            <a:r>
              <a:rPr lang="en-US" altLang="ja-JP" sz="1400" dirty="0" err="1">
                <a:solidFill>
                  <a:schemeClr val="tx1">
                    <a:lumMod val="85000"/>
                    <a:lumOff val="15000"/>
                  </a:schemeClr>
                </a:solidFill>
              </a:rPr>
              <a:t>plt.ylabel</a:t>
            </a:r>
            <a:r>
              <a:rPr lang="en-US" altLang="ja-JP" sz="1400" dirty="0">
                <a:solidFill>
                  <a:schemeClr val="tx1">
                    <a:lumMod val="85000"/>
                    <a:lumOff val="15000"/>
                  </a:schemeClr>
                </a:solidFill>
              </a:rPr>
              <a:t>('</a:t>
            </a:r>
            <a:r>
              <a:rPr lang="ja-JP" altLang="en-US" sz="1400" dirty="0">
                <a:solidFill>
                  <a:schemeClr val="tx1">
                    <a:lumMod val="85000"/>
                    <a:lumOff val="15000"/>
                  </a:schemeClr>
                </a:solidFill>
              </a:rPr>
              <a:t>第</a:t>
            </a:r>
            <a:r>
              <a:rPr lang="en-US" altLang="ja-JP" sz="1400" dirty="0">
                <a:solidFill>
                  <a:schemeClr val="tx1">
                    <a:lumMod val="85000"/>
                    <a:lumOff val="15000"/>
                  </a:schemeClr>
                </a:solidFill>
              </a:rPr>
              <a:t>2</a:t>
            </a:r>
            <a:r>
              <a:rPr lang="ja-JP" altLang="en-US" sz="1400" dirty="0">
                <a:solidFill>
                  <a:schemeClr val="tx1">
                    <a:lumMod val="85000"/>
                    <a:lumOff val="15000"/>
                  </a:schemeClr>
                </a:solidFill>
              </a:rPr>
              <a:t>主成分</a:t>
            </a:r>
            <a:r>
              <a:rPr lang="en-US" altLang="ja-JP" sz="1400" dirty="0">
                <a:solidFill>
                  <a:schemeClr val="tx1">
                    <a:lumMod val="85000"/>
                    <a:lumOff val="15000"/>
                  </a:schemeClr>
                </a:solidFill>
              </a:rPr>
              <a:t>',</a:t>
            </a:r>
            <a:r>
              <a:rPr lang="en-US" altLang="ja-JP" sz="1400" dirty="0" err="1">
                <a:solidFill>
                  <a:schemeClr val="tx1">
                    <a:lumMod val="85000"/>
                    <a:lumOff val="15000"/>
                  </a:schemeClr>
                </a:solidFill>
              </a:rPr>
              <a:t>fontsize</a:t>
            </a:r>
            <a:r>
              <a:rPr lang="en-US" altLang="ja-JP" sz="1400" dirty="0">
                <a:solidFill>
                  <a:schemeClr val="tx1">
                    <a:lumMod val="85000"/>
                    <a:lumOff val="15000"/>
                  </a:schemeClr>
                </a:solidFill>
              </a:rPr>
              <a:t>=25)</a:t>
            </a:r>
          </a:p>
          <a:p>
            <a:r>
              <a:rPr lang="en-US" altLang="ja-JP" sz="1400" dirty="0" err="1">
                <a:solidFill>
                  <a:schemeClr val="tx1">
                    <a:lumMod val="85000"/>
                    <a:lumOff val="15000"/>
                  </a:schemeClr>
                </a:solidFill>
              </a:rPr>
              <a:t>plt.legend</a:t>
            </a:r>
            <a:r>
              <a:rPr lang="en-US" altLang="ja-JP" sz="1400" dirty="0">
                <a:solidFill>
                  <a:schemeClr val="tx1">
                    <a:lumMod val="85000"/>
                    <a:lumOff val="15000"/>
                  </a:schemeClr>
                </a:solidFill>
              </a:rPr>
              <a:t>(</a:t>
            </a:r>
            <a:r>
              <a:rPr lang="en-US" altLang="ja-JP" sz="1400" dirty="0" err="1">
                <a:solidFill>
                  <a:schemeClr val="tx1">
                    <a:lumMod val="85000"/>
                    <a:lumOff val="15000"/>
                  </a:schemeClr>
                </a:solidFill>
              </a:rPr>
              <a:t>fontsize</a:t>
            </a:r>
            <a:r>
              <a:rPr lang="en-US" altLang="ja-JP" sz="1400" dirty="0">
                <a:solidFill>
                  <a:schemeClr val="tx1">
                    <a:lumMod val="85000"/>
                    <a:lumOff val="15000"/>
                  </a:schemeClr>
                </a:solidFill>
              </a:rPr>
              <a:t>=15,loc='upper center')</a:t>
            </a:r>
          </a:p>
          <a:p>
            <a:r>
              <a:rPr lang="en-US" altLang="ja-JP" sz="1400" dirty="0" err="1">
                <a:solidFill>
                  <a:schemeClr val="tx1">
                    <a:lumMod val="85000"/>
                    <a:lumOff val="15000"/>
                  </a:schemeClr>
                </a:solidFill>
              </a:rPr>
              <a:t>plt.show</a:t>
            </a:r>
            <a:r>
              <a:rPr lang="en-US" altLang="ja-JP" sz="1400" dirty="0">
                <a:solidFill>
                  <a:schemeClr val="tx1">
                    <a:lumMod val="85000"/>
                    <a:lumOff val="15000"/>
                  </a:schemeClr>
                </a:solidFill>
              </a:rPr>
              <a:t>()</a:t>
            </a:r>
            <a:endParaRPr lang="ja-JP" altLang="en-US" sz="1400" dirty="0">
              <a:solidFill>
                <a:schemeClr val="tx1">
                  <a:lumMod val="85000"/>
                  <a:lumOff val="15000"/>
                </a:schemeClr>
              </a:solidFill>
            </a:endParaRPr>
          </a:p>
        </p:txBody>
      </p:sp>
      <p:sp>
        <p:nvSpPr>
          <p:cNvPr id="21" name="次元削減の例：主成分分析">
            <a:extLst>
              <a:ext uri="{FF2B5EF4-FFF2-40B4-BE49-F238E27FC236}">
                <a16:creationId xmlns:a16="http://schemas.microsoft.com/office/drawing/2014/main" id="{83D6E267-B2F5-4564-9745-594777ACF71D}"/>
              </a:ext>
            </a:extLst>
          </p:cNvPr>
          <p:cNvSpPr txBox="1"/>
          <p:nvPr/>
        </p:nvSpPr>
        <p:spPr>
          <a:xfrm>
            <a:off x="536866" y="5056505"/>
            <a:ext cx="5131763"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lgn="l">
              <a:defRPr sz="4100">
                <a:latin typeface="+mn-lt"/>
                <a:ea typeface="+mn-ea"/>
                <a:cs typeface="+mn-cs"/>
                <a:sym typeface="ヒラギノ角ゴ ProN W3"/>
              </a:defRPr>
            </a:lvl1pPr>
          </a:lstStyle>
          <a:p>
            <a:r>
              <a:rPr lang="ja-JP" altLang="en-US" sz="1800" dirty="0"/>
              <a:t>タイトル、</a:t>
            </a:r>
            <a:r>
              <a:rPr lang="en-US" altLang="ja-JP" sz="1800" dirty="0" err="1"/>
              <a:t>x,y</a:t>
            </a:r>
            <a:r>
              <a:rPr lang="ja-JP" altLang="en-US" sz="1800" dirty="0"/>
              <a:t>軸の名前、点の名前を追加</a:t>
            </a:r>
            <a:endParaRPr lang="en-US" altLang="ja-JP" sz="1800" dirty="0"/>
          </a:p>
        </p:txBody>
      </p:sp>
      <p:pic>
        <p:nvPicPr>
          <p:cNvPr id="4" name="図 3">
            <a:extLst>
              <a:ext uri="{FF2B5EF4-FFF2-40B4-BE49-F238E27FC236}">
                <a16:creationId xmlns:a16="http://schemas.microsoft.com/office/drawing/2014/main" id="{568B227D-E4CF-45BB-AAF3-BF99D921C2E0}"/>
              </a:ext>
            </a:extLst>
          </p:cNvPr>
          <p:cNvPicPr>
            <a:picLocks noChangeAspect="1"/>
          </p:cNvPicPr>
          <p:nvPr/>
        </p:nvPicPr>
        <p:blipFill>
          <a:blip r:embed="rId2"/>
          <a:stretch>
            <a:fillRect/>
          </a:stretch>
        </p:blipFill>
        <p:spPr>
          <a:xfrm>
            <a:off x="6207760" y="2725129"/>
            <a:ext cx="5778833" cy="4132872"/>
          </a:xfrm>
          <a:prstGeom prst="rect">
            <a:avLst/>
          </a:prstGeom>
        </p:spPr>
      </p:pic>
      <p:sp>
        <p:nvSpPr>
          <p:cNvPr id="8" name="次元削減の例：主成分分析">
            <a:extLst>
              <a:ext uri="{FF2B5EF4-FFF2-40B4-BE49-F238E27FC236}">
                <a16:creationId xmlns:a16="http://schemas.microsoft.com/office/drawing/2014/main" id="{5AF14D30-54FA-4200-BFCD-E5BA64297F1F}"/>
              </a:ext>
            </a:extLst>
          </p:cNvPr>
          <p:cNvSpPr txBox="1"/>
          <p:nvPr/>
        </p:nvSpPr>
        <p:spPr>
          <a:xfrm>
            <a:off x="376736" y="214882"/>
            <a:ext cx="1102866"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t>（参考）</a:t>
            </a:r>
            <a:endParaRPr sz="2050" dirty="0"/>
          </a:p>
        </p:txBody>
      </p:sp>
    </p:spTree>
    <p:extLst>
      <p:ext uri="{BB962C8B-B14F-4D97-AF65-F5344CB8AC3E}">
        <p14:creationId xmlns:p14="http://schemas.microsoft.com/office/powerpoint/2010/main" val="202598633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次元削減の例：主成分分析">
            <a:extLst>
              <a:ext uri="{FF2B5EF4-FFF2-40B4-BE49-F238E27FC236}">
                <a16:creationId xmlns:a16="http://schemas.microsoft.com/office/drawing/2014/main" id="{570E1ED8-A4F3-4B52-817F-0134214BD078}"/>
              </a:ext>
            </a:extLst>
          </p:cNvPr>
          <p:cNvSpPr txBox="1"/>
          <p:nvPr/>
        </p:nvSpPr>
        <p:spPr>
          <a:xfrm>
            <a:off x="5018782" y="161026"/>
            <a:ext cx="2154436"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t>主成分分析の結果</a:t>
            </a:r>
            <a:endParaRPr sz="2050" dirty="0"/>
          </a:p>
        </p:txBody>
      </p:sp>
      <p:pic>
        <p:nvPicPr>
          <p:cNvPr id="4" name="図 3">
            <a:extLst>
              <a:ext uri="{FF2B5EF4-FFF2-40B4-BE49-F238E27FC236}">
                <a16:creationId xmlns:a16="http://schemas.microsoft.com/office/drawing/2014/main" id="{E98D1DB8-9B69-412E-A48C-5555FF55E602}"/>
              </a:ext>
            </a:extLst>
          </p:cNvPr>
          <p:cNvPicPr>
            <a:picLocks noChangeAspect="1"/>
          </p:cNvPicPr>
          <p:nvPr/>
        </p:nvPicPr>
        <p:blipFill>
          <a:blip r:embed="rId2"/>
          <a:stretch>
            <a:fillRect/>
          </a:stretch>
        </p:blipFill>
        <p:spPr>
          <a:xfrm>
            <a:off x="2604977" y="643271"/>
            <a:ext cx="6717681" cy="4804311"/>
          </a:xfrm>
          <a:prstGeom prst="rect">
            <a:avLst/>
          </a:prstGeom>
        </p:spPr>
      </p:pic>
      <p:sp>
        <p:nvSpPr>
          <p:cNvPr id="5" name="次元削減の例：主成分分析">
            <a:extLst>
              <a:ext uri="{FF2B5EF4-FFF2-40B4-BE49-F238E27FC236}">
                <a16:creationId xmlns:a16="http://schemas.microsoft.com/office/drawing/2014/main" id="{4DB9E52F-3E64-4C1C-8163-8E95CC93BC24}"/>
              </a:ext>
            </a:extLst>
          </p:cNvPr>
          <p:cNvSpPr txBox="1"/>
          <p:nvPr/>
        </p:nvSpPr>
        <p:spPr>
          <a:xfrm>
            <a:off x="892338" y="5563060"/>
            <a:ext cx="11004616" cy="9977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en-US" altLang="ja-JP" sz="2050" dirty="0"/>
              <a:t>4</a:t>
            </a:r>
            <a:r>
              <a:rPr lang="ja-JP" altLang="en-US" sz="2050" dirty="0"/>
              <a:t>つの特徴量から新たな</a:t>
            </a:r>
            <a:r>
              <a:rPr lang="en-US" altLang="ja-JP" sz="2050" dirty="0"/>
              <a:t>2</a:t>
            </a:r>
            <a:r>
              <a:rPr lang="ja-JP" altLang="en-US" sz="2050" dirty="0"/>
              <a:t>つの主成分で</a:t>
            </a:r>
            <a:r>
              <a:rPr lang="en-US" altLang="ja-JP" sz="2050" dirty="0"/>
              <a:t>3</a:t>
            </a:r>
            <a:r>
              <a:rPr lang="ja-JP" altLang="en-US" sz="2050" dirty="0"/>
              <a:t>つのアヤメが大体分類されることが分かった</a:t>
            </a:r>
            <a:endParaRPr lang="en-US" altLang="ja-JP" sz="2050" dirty="0"/>
          </a:p>
          <a:p>
            <a:r>
              <a:rPr lang="ja-JP" altLang="en-US" sz="2050" dirty="0"/>
              <a:t>第</a:t>
            </a:r>
            <a:r>
              <a:rPr lang="en-US" altLang="ja-JP" sz="2050" dirty="0"/>
              <a:t>2</a:t>
            </a:r>
            <a:r>
              <a:rPr lang="ja-JP" altLang="en-US" sz="2050" dirty="0"/>
              <a:t>主成分はいずれのアヤメもばらついているが、第</a:t>
            </a:r>
            <a:r>
              <a:rPr lang="en-US" altLang="ja-JP" sz="2050" dirty="0"/>
              <a:t>1</a:t>
            </a:r>
            <a:r>
              <a:rPr lang="ja-JP" altLang="en-US" sz="2050" dirty="0"/>
              <a:t>主成分の値で</a:t>
            </a:r>
            <a:r>
              <a:rPr lang="en-US" altLang="ja-JP" sz="2050" dirty="0"/>
              <a:t>3</a:t>
            </a:r>
            <a:r>
              <a:rPr lang="ja-JP" altLang="en-US" sz="2050" dirty="0"/>
              <a:t>つは大まかに分類出来る</a:t>
            </a:r>
            <a:endParaRPr lang="en-US" altLang="ja-JP" sz="2050" dirty="0"/>
          </a:p>
          <a:p>
            <a:r>
              <a:rPr lang="ja-JP" altLang="en-US" sz="2050" dirty="0"/>
              <a:t>（第</a:t>
            </a:r>
            <a:r>
              <a:rPr lang="en-US" altLang="ja-JP" sz="2050" dirty="0"/>
              <a:t>1</a:t>
            </a:r>
            <a:r>
              <a:rPr lang="ja-JP" altLang="en-US" sz="2050" dirty="0"/>
              <a:t>主成分の値：ヒオウギアヤメ＜ブルーフラッグ＜バージニカ）</a:t>
            </a:r>
            <a:endParaRPr sz="2050" dirty="0"/>
          </a:p>
        </p:txBody>
      </p:sp>
    </p:spTree>
    <p:extLst>
      <p:ext uri="{BB962C8B-B14F-4D97-AF65-F5344CB8AC3E}">
        <p14:creationId xmlns:p14="http://schemas.microsoft.com/office/powerpoint/2010/main" val="412138681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四角形"/>
          <p:cNvSpPr/>
          <p:nvPr/>
        </p:nvSpPr>
        <p:spPr>
          <a:xfrm>
            <a:off x="7801" y="-2634"/>
            <a:ext cx="12192001" cy="708025"/>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graphicFrame>
        <p:nvGraphicFramePr>
          <p:cNvPr id="280" name="表"/>
          <p:cNvGraphicFramePr/>
          <p:nvPr>
            <p:extLst>
              <p:ext uri="{D42A27DB-BD31-4B8C-83A1-F6EECF244321}">
                <p14:modId xmlns:p14="http://schemas.microsoft.com/office/powerpoint/2010/main" val="2819737212"/>
              </p:ext>
            </p:extLst>
          </p:nvPr>
        </p:nvGraphicFramePr>
        <p:xfrm>
          <a:off x="1396439" y="1574614"/>
          <a:ext cx="3375411" cy="3898545"/>
        </p:xfrm>
        <a:graphic>
          <a:graphicData uri="http://schemas.openxmlformats.org/drawingml/2006/table">
            <a:tbl>
              <a:tblPr firstRow="1" firstCol="1" bandRow="1"/>
              <a:tblGrid>
                <a:gridCol w="843853">
                  <a:extLst>
                    <a:ext uri="{9D8B030D-6E8A-4147-A177-3AD203B41FA5}">
                      <a16:colId xmlns:a16="http://schemas.microsoft.com/office/drawing/2014/main" val="20000"/>
                    </a:ext>
                  </a:extLst>
                </a:gridCol>
                <a:gridCol w="995521">
                  <a:extLst>
                    <a:ext uri="{9D8B030D-6E8A-4147-A177-3AD203B41FA5}">
                      <a16:colId xmlns:a16="http://schemas.microsoft.com/office/drawing/2014/main" val="20001"/>
                    </a:ext>
                  </a:extLst>
                </a:gridCol>
                <a:gridCol w="692184">
                  <a:extLst>
                    <a:ext uri="{9D8B030D-6E8A-4147-A177-3AD203B41FA5}">
                      <a16:colId xmlns:a16="http://schemas.microsoft.com/office/drawing/2014/main" val="20002"/>
                    </a:ext>
                  </a:extLst>
                </a:gridCol>
                <a:gridCol w="843853">
                  <a:extLst>
                    <a:ext uri="{9D8B030D-6E8A-4147-A177-3AD203B41FA5}">
                      <a16:colId xmlns:a16="http://schemas.microsoft.com/office/drawing/2014/main" val="20003"/>
                    </a:ext>
                  </a:extLst>
                </a:gridCol>
              </a:tblGrid>
              <a:tr h="556935">
                <a:tc>
                  <a:txBody>
                    <a:bodyPr/>
                    <a:lstStyle/>
                    <a:p>
                      <a:pPr algn="ctr" defTabSz="914400">
                        <a:defRPr sz="2200" b="0">
                          <a:sym typeface="ヒラギノ角ゴ ProN W6"/>
                        </a:defRPr>
                      </a:pPr>
                      <a:endParaRPr sz="1400" dirty="0">
                        <a:solidFill>
                          <a:schemeClr val="tx1"/>
                        </a:solidFill>
                      </a:endParaRPr>
                    </a:p>
                  </a:txBody>
                  <a:tcPr marL="25400" marR="25400" marT="25400" marB="25400" anchor="ctr" horzOverflow="overflow"/>
                </a:tc>
                <a:tc>
                  <a:txBody>
                    <a:bodyPr/>
                    <a:lstStyle/>
                    <a:p>
                      <a:pPr algn="ctr" defTabSz="914400">
                        <a:defRPr sz="1800" b="0">
                          <a:solidFill>
                            <a:srgbClr val="000000"/>
                          </a:solidFill>
                        </a:defRPr>
                      </a:pPr>
                      <a:r>
                        <a:rPr lang="ja-JP" altLang="en-US" sz="1400" dirty="0">
                          <a:solidFill>
                            <a:schemeClr val="tx1"/>
                          </a:solidFill>
                          <a:sym typeface="ヒラギノ角ゴ ProN W6"/>
                        </a:rPr>
                        <a:t>色合い</a:t>
                      </a:r>
                      <a:endParaRPr sz="1400" dirty="0">
                        <a:solidFill>
                          <a:schemeClr val="tx1"/>
                        </a:solidFill>
                        <a:sym typeface="ヒラギノ角ゴ ProN W6"/>
                      </a:endParaRPr>
                    </a:p>
                  </a:txBody>
                  <a:tcPr marL="25400" marR="25400" marT="25400" marB="25400" anchor="ctr" horzOverflow="overflow"/>
                </a:tc>
                <a:tc>
                  <a:txBody>
                    <a:bodyPr/>
                    <a:lstStyle/>
                    <a:p>
                      <a:pPr algn="ctr" defTabSz="914400">
                        <a:defRPr sz="1800" b="0">
                          <a:solidFill>
                            <a:srgbClr val="000000"/>
                          </a:solidFill>
                        </a:defRPr>
                      </a:pPr>
                      <a:r>
                        <a:rPr sz="1400">
                          <a:solidFill>
                            <a:schemeClr val="tx1"/>
                          </a:solidFill>
                          <a:sym typeface="ヒラギノ角ゴ ProN W6"/>
                        </a:rPr>
                        <a:t>大きさ</a:t>
                      </a:r>
                    </a:p>
                  </a:txBody>
                  <a:tcPr marL="25400" marR="25400" marT="25400" marB="25400" anchor="ctr" horzOverflow="overflow"/>
                </a:tc>
                <a:tc>
                  <a:txBody>
                    <a:bodyPr/>
                    <a:lstStyle/>
                    <a:p>
                      <a:pPr algn="ctr" defTabSz="914400">
                        <a:defRPr sz="1800" b="0">
                          <a:solidFill>
                            <a:srgbClr val="000000"/>
                          </a:solidFill>
                        </a:defRPr>
                      </a:pPr>
                      <a:r>
                        <a:rPr sz="1400">
                          <a:solidFill>
                            <a:schemeClr val="tx1"/>
                          </a:solidFill>
                          <a:sym typeface="ヒラギノ角ゴ ProN W6"/>
                        </a:rPr>
                        <a:t>甘さレベル</a:t>
                      </a:r>
                    </a:p>
                  </a:txBody>
                  <a:tcPr marL="25400" marR="25400" marT="25400" marB="25400" anchor="ctr" horzOverflow="overflow"/>
                </a:tc>
                <a:extLst>
                  <a:ext uri="{0D108BD9-81ED-4DB2-BD59-A6C34878D82A}">
                    <a16:rowId xmlns:a16="http://schemas.microsoft.com/office/drawing/2014/main" val="10000"/>
                  </a:ext>
                </a:extLst>
              </a:tr>
              <a:tr h="556935">
                <a:tc>
                  <a:txBody>
                    <a:bodyPr/>
                    <a:lstStyle/>
                    <a:p>
                      <a:pPr algn="ctr" defTabSz="914400">
                        <a:defRPr sz="1800" b="0">
                          <a:solidFill>
                            <a:srgbClr val="000000"/>
                          </a:solidFill>
                        </a:defRPr>
                      </a:pPr>
                      <a:r>
                        <a:rPr sz="1400" dirty="0">
                          <a:solidFill>
                            <a:schemeClr val="tx1"/>
                          </a:solidFill>
                          <a:sym typeface="ヒラギノ角ゴ ProN W6"/>
                        </a:rPr>
                        <a:t>りんご1</a:t>
                      </a:r>
                    </a:p>
                  </a:txBody>
                  <a:tcPr marL="25400" marR="25400" marT="25400" marB="25400" anchor="ctr" horzOverflow="overflow"/>
                </a:tc>
                <a:tc>
                  <a:txBody>
                    <a:bodyPr/>
                    <a:lstStyle/>
                    <a:p>
                      <a:pPr algn="ctr" defTabSz="914400">
                        <a:defRPr sz="1800"/>
                      </a:pPr>
                      <a:r>
                        <a:rPr sz="1400">
                          <a:solidFill>
                            <a:schemeClr val="tx1"/>
                          </a:solidFill>
                          <a:sym typeface="ヒラギノ角ゴ ProN W3"/>
                        </a:rPr>
                        <a:t>10</a:t>
                      </a:r>
                    </a:p>
                  </a:txBody>
                  <a:tcPr marL="25400" marR="25400" marT="25400" marB="25400" anchor="ctr" horzOverflow="overflow"/>
                </a:tc>
                <a:tc>
                  <a:txBody>
                    <a:bodyPr/>
                    <a:lstStyle/>
                    <a:p>
                      <a:pPr algn="ctr" defTabSz="914400">
                        <a:defRPr sz="1800"/>
                      </a:pPr>
                      <a:r>
                        <a:rPr sz="1400">
                          <a:solidFill>
                            <a:schemeClr val="tx1"/>
                          </a:solidFill>
                          <a:sym typeface="ヒラギノ角ゴ ProN W3"/>
                        </a:rPr>
                        <a:t>100</a:t>
                      </a:r>
                    </a:p>
                  </a:txBody>
                  <a:tcPr marL="25400" marR="25400" marT="25400" marB="25400" anchor="ctr" horzOverflow="overflow"/>
                </a:tc>
                <a:tc>
                  <a:txBody>
                    <a:bodyPr/>
                    <a:lstStyle/>
                    <a:p>
                      <a:pPr algn="ctr" defTabSz="914400">
                        <a:defRPr sz="1800"/>
                      </a:pPr>
                      <a:r>
                        <a:rPr lang="en-US" sz="1400" dirty="0">
                          <a:solidFill>
                            <a:schemeClr val="tx1"/>
                          </a:solidFill>
                          <a:sym typeface="ヒラギノ角ゴ ProN W3"/>
                        </a:rPr>
                        <a:t>9</a:t>
                      </a:r>
                      <a:endParaRPr sz="1400" dirty="0">
                        <a:solidFill>
                          <a:schemeClr val="tx1"/>
                        </a:solidFill>
                        <a:sym typeface="ヒラギノ角ゴ ProN W3"/>
                      </a:endParaRPr>
                    </a:p>
                  </a:txBody>
                  <a:tcPr marL="25400" marR="25400" marT="25400" marB="25400" anchor="ctr" horzOverflow="overflow"/>
                </a:tc>
                <a:extLst>
                  <a:ext uri="{0D108BD9-81ED-4DB2-BD59-A6C34878D82A}">
                    <a16:rowId xmlns:a16="http://schemas.microsoft.com/office/drawing/2014/main" val="10001"/>
                  </a:ext>
                </a:extLst>
              </a:tr>
              <a:tr h="556935">
                <a:tc>
                  <a:txBody>
                    <a:bodyPr/>
                    <a:lstStyle/>
                    <a:p>
                      <a:pPr algn="ctr" defTabSz="914400">
                        <a:defRPr sz="1800" b="0">
                          <a:solidFill>
                            <a:srgbClr val="000000"/>
                          </a:solidFill>
                        </a:defRPr>
                      </a:pPr>
                      <a:r>
                        <a:rPr sz="1400" dirty="0">
                          <a:solidFill>
                            <a:schemeClr val="tx1"/>
                          </a:solidFill>
                          <a:sym typeface="ヒラギノ角ゴ ProN W6"/>
                        </a:rPr>
                        <a:t>りんご２</a:t>
                      </a:r>
                    </a:p>
                  </a:txBody>
                  <a:tcPr marL="25400" marR="25400" marT="25400" marB="25400" anchor="ctr" horzOverflow="overflow"/>
                </a:tc>
                <a:tc>
                  <a:txBody>
                    <a:bodyPr/>
                    <a:lstStyle/>
                    <a:p>
                      <a:pPr algn="ctr" defTabSz="914400">
                        <a:defRPr sz="1800"/>
                      </a:pPr>
                      <a:r>
                        <a:rPr sz="1400">
                          <a:solidFill>
                            <a:schemeClr val="tx1"/>
                          </a:solidFill>
                          <a:sym typeface="ヒラギノ角ゴ ProN W3"/>
                        </a:rPr>
                        <a:t>8</a:t>
                      </a:r>
                    </a:p>
                  </a:txBody>
                  <a:tcPr marL="25400" marR="25400" marT="25400" marB="25400" anchor="ctr" horzOverflow="overflow"/>
                </a:tc>
                <a:tc>
                  <a:txBody>
                    <a:bodyPr/>
                    <a:lstStyle/>
                    <a:p>
                      <a:pPr algn="ctr" defTabSz="914400">
                        <a:defRPr sz="1800"/>
                      </a:pPr>
                      <a:r>
                        <a:rPr sz="1400">
                          <a:solidFill>
                            <a:schemeClr val="tx1"/>
                          </a:solidFill>
                          <a:sym typeface="ヒラギノ角ゴ ProN W3"/>
                        </a:rPr>
                        <a:t>88</a:t>
                      </a:r>
                    </a:p>
                  </a:txBody>
                  <a:tcPr marL="25400" marR="25400" marT="25400" marB="25400" anchor="ctr" horzOverflow="overflow"/>
                </a:tc>
                <a:tc>
                  <a:txBody>
                    <a:bodyPr/>
                    <a:lstStyle/>
                    <a:p>
                      <a:pPr algn="ctr" defTabSz="914400">
                        <a:defRPr sz="1800"/>
                      </a:pPr>
                      <a:r>
                        <a:rPr lang="en-US" sz="1400" dirty="0">
                          <a:solidFill>
                            <a:schemeClr val="tx1"/>
                          </a:solidFill>
                          <a:sym typeface="ヒラギノ角ゴ ProN W3"/>
                        </a:rPr>
                        <a:t>6</a:t>
                      </a:r>
                      <a:endParaRPr sz="1400" dirty="0">
                        <a:solidFill>
                          <a:schemeClr val="tx1"/>
                        </a:solidFill>
                        <a:sym typeface="ヒラギノ角ゴ ProN W3"/>
                      </a:endParaRPr>
                    </a:p>
                  </a:txBody>
                  <a:tcPr marL="25400" marR="25400" marT="25400" marB="25400" anchor="ctr" horzOverflow="overflow"/>
                </a:tc>
                <a:extLst>
                  <a:ext uri="{0D108BD9-81ED-4DB2-BD59-A6C34878D82A}">
                    <a16:rowId xmlns:a16="http://schemas.microsoft.com/office/drawing/2014/main" val="10002"/>
                  </a:ext>
                </a:extLst>
              </a:tr>
              <a:tr h="556935">
                <a:tc>
                  <a:txBody>
                    <a:bodyPr/>
                    <a:lstStyle/>
                    <a:p>
                      <a:pPr algn="ctr" defTabSz="914400">
                        <a:defRPr sz="1800" b="0">
                          <a:solidFill>
                            <a:srgbClr val="000000"/>
                          </a:solidFill>
                        </a:defRPr>
                      </a:pPr>
                      <a:r>
                        <a:rPr lang="ja-JP" altLang="en-US" sz="1400" dirty="0">
                          <a:solidFill>
                            <a:schemeClr val="tx1"/>
                          </a:solidFill>
                          <a:sym typeface="ヒラギノ角ゴ ProN W6"/>
                        </a:rPr>
                        <a:t>れもん</a:t>
                      </a:r>
                      <a:r>
                        <a:rPr lang="en-US" altLang="ja-JP" sz="1400" dirty="0">
                          <a:solidFill>
                            <a:schemeClr val="tx1"/>
                          </a:solidFill>
                          <a:sym typeface="ヒラギノ角ゴ ProN W6"/>
                        </a:rPr>
                        <a:t>1</a:t>
                      </a:r>
                      <a:endParaRPr sz="1400" dirty="0">
                        <a:solidFill>
                          <a:schemeClr val="tx1"/>
                        </a:solidFill>
                        <a:sym typeface="ヒラギノ角ゴ ProN W6"/>
                      </a:endParaRPr>
                    </a:p>
                  </a:txBody>
                  <a:tcPr marL="25400" marR="25400" marT="25400" marB="25400" anchor="ctr" horzOverflow="overflow"/>
                </a:tc>
                <a:tc>
                  <a:txBody>
                    <a:bodyPr/>
                    <a:lstStyle/>
                    <a:p>
                      <a:pPr algn="ctr" defTabSz="914400">
                        <a:defRPr sz="1800"/>
                      </a:pPr>
                      <a:r>
                        <a:rPr lang="en-US" sz="1400" dirty="0">
                          <a:solidFill>
                            <a:schemeClr val="tx1"/>
                          </a:solidFill>
                          <a:sym typeface="ヒラギノ角ゴ ProN W3"/>
                        </a:rPr>
                        <a:t>9</a:t>
                      </a:r>
                      <a:endParaRPr sz="1400" dirty="0">
                        <a:solidFill>
                          <a:schemeClr val="tx1"/>
                        </a:solidFill>
                        <a:sym typeface="ヒラギノ角ゴ ProN W3"/>
                      </a:endParaRPr>
                    </a:p>
                  </a:txBody>
                  <a:tcPr marL="25400" marR="25400" marT="25400" marB="25400" anchor="ctr" horzOverflow="overflow"/>
                </a:tc>
                <a:tc>
                  <a:txBody>
                    <a:bodyPr/>
                    <a:lstStyle/>
                    <a:p>
                      <a:pPr algn="ctr" defTabSz="914400">
                        <a:defRPr sz="1800"/>
                      </a:pPr>
                      <a:r>
                        <a:rPr lang="en-US" sz="1400" dirty="0">
                          <a:solidFill>
                            <a:schemeClr val="tx1"/>
                          </a:solidFill>
                          <a:sym typeface="ヒラギノ角ゴ ProN W3"/>
                        </a:rPr>
                        <a:t>80</a:t>
                      </a:r>
                      <a:endParaRPr sz="1400" dirty="0">
                        <a:solidFill>
                          <a:schemeClr val="tx1"/>
                        </a:solidFill>
                        <a:sym typeface="ヒラギノ角ゴ ProN W3"/>
                      </a:endParaRPr>
                    </a:p>
                  </a:txBody>
                  <a:tcPr marL="25400" marR="25400" marT="25400" marB="25400" anchor="ctr" horzOverflow="overflow"/>
                </a:tc>
                <a:tc>
                  <a:txBody>
                    <a:bodyPr/>
                    <a:lstStyle/>
                    <a:p>
                      <a:pPr algn="ctr" defTabSz="914400">
                        <a:defRPr sz="1800"/>
                      </a:pPr>
                      <a:r>
                        <a:rPr lang="en-US" sz="1400" dirty="0">
                          <a:solidFill>
                            <a:schemeClr val="tx1"/>
                          </a:solidFill>
                          <a:sym typeface="ヒラギノ角ゴ ProN W3"/>
                        </a:rPr>
                        <a:t>2</a:t>
                      </a:r>
                      <a:endParaRPr sz="1400" dirty="0">
                        <a:solidFill>
                          <a:schemeClr val="tx1"/>
                        </a:solidFill>
                        <a:sym typeface="ヒラギノ角ゴ ProN W3"/>
                      </a:endParaRPr>
                    </a:p>
                  </a:txBody>
                  <a:tcPr marL="25400" marR="25400" marT="25400" marB="25400" anchor="ctr" horzOverflow="overflow"/>
                </a:tc>
                <a:extLst>
                  <a:ext uri="{0D108BD9-81ED-4DB2-BD59-A6C34878D82A}">
                    <a16:rowId xmlns:a16="http://schemas.microsoft.com/office/drawing/2014/main" val="10003"/>
                  </a:ext>
                </a:extLst>
              </a:tr>
              <a:tr h="556935">
                <a:tc>
                  <a:txBody>
                    <a:bodyPr/>
                    <a:lstStyle/>
                    <a:p>
                      <a:pPr algn="ctr" defTabSz="914400">
                        <a:defRPr sz="1800" b="0">
                          <a:solidFill>
                            <a:srgbClr val="000000"/>
                          </a:solidFill>
                        </a:defRPr>
                      </a:pPr>
                      <a:r>
                        <a:rPr lang="ja-JP" altLang="en-US" sz="1400" dirty="0">
                          <a:solidFill>
                            <a:schemeClr val="tx1"/>
                          </a:solidFill>
                          <a:sym typeface="ヒラギノ角ゴ ProN W6"/>
                        </a:rPr>
                        <a:t>バナナ</a:t>
                      </a:r>
                      <a:r>
                        <a:rPr lang="en-US" altLang="ja-JP" sz="1400" dirty="0">
                          <a:solidFill>
                            <a:schemeClr val="tx1"/>
                          </a:solidFill>
                          <a:sym typeface="ヒラギノ角ゴ ProN W6"/>
                        </a:rPr>
                        <a:t>1</a:t>
                      </a:r>
                      <a:endParaRPr sz="1400" dirty="0">
                        <a:solidFill>
                          <a:schemeClr val="tx1"/>
                        </a:solidFill>
                        <a:sym typeface="ヒラギノ角ゴ ProN W6"/>
                      </a:endParaRPr>
                    </a:p>
                  </a:txBody>
                  <a:tcPr marL="25400" marR="25400" marT="25400" marB="25400" anchor="ctr" horzOverflow="overflow"/>
                </a:tc>
                <a:tc>
                  <a:txBody>
                    <a:bodyPr/>
                    <a:lstStyle/>
                    <a:p>
                      <a:pPr algn="ctr" defTabSz="914400">
                        <a:defRPr sz="1800"/>
                      </a:pPr>
                      <a:r>
                        <a:rPr lang="en-US" sz="1400" dirty="0">
                          <a:solidFill>
                            <a:schemeClr val="tx1"/>
                          </a:solidFill>
                          <a:sym typeface="ヒラギノ角ゴ ProN W3"/>
                        </a:rPr>
                        <a:t>5</a:t>
                      </a:r>
                      <a:endParaRPr sz="1400" dirty="0">
                        <a:solidFill>
                          <a:schemeClr val="tx1"/>
                        </a:solidFill>
                        <a:sym typeface="ヒラギノ角ゴ ProN W3"/>
                      </a:endParaRPr>
                    </a:p>
                  </a:txBody>
                  <a:tcPr marL="25400" marR="25400" marT="25400" marB="25400" anchor="ctr" horzOverflow="overflow"/>
                </a:tc>
                <a:tc>
                  <a:txBody>
                    <a:bodyPr/>
                    <a:lstStyle/>
                    <a:p>
                      <a:pPr algn="ctr" defTabSz="914400">
                        <a:defRPr sz="1800"/>
                      </a:pPr>
                      <a:r>
                        <a:rPr sz="1400">
                          <a:solidFill>
                            <a:schemeClr val="tx1"/>
                          </a:solidFill>
                          <a:sym typeface="ヒラギノ角ゴ ProN W3"/>
                        </a:rPr>
                        <a:t>73</a:t>
                      </a:r>
                    </a:p>
                  </a:txBody>
                  <a:tcPr marL="25400" marR="25400" marT="25400" marB="25400" anchor="ctr" horzOverflow="overflow"/>
                </a:tc>
                <a:tc>
                  <a:txBody>
                    <a:bodyPr/>
                    <a:lstStyle/>
                    <a:p>
                      <a:pPr algn="ctr" defTabSz="914400">
                        <a:defRPr sz="1800"/>
                      </a:pPr>
                      <a:r>
                        <a:rPr sz="1400">
                          <a:solidFill>
                            <a:schemeClr val="tx1"/>
                          </a:solidFill>
                          <a:sym typeface="ヒラギノ角ゴ ProN W3"/>
                        </a:rPr>
                        <a:t>7</a:t>
                      </a:r>
                    </a:p>
                  </a:txBody>
                  <a:tcPr marL="25400" marR="25400" marT="25400" marB="25400" anchor="ctr" horzOverflow="overflow"/>
                </a:tc>
                <a:extLst>
                  <a:ext uri="{0D108BD9-81ED-4DB2-BD59-A6C34878D82A}">
                    <a16:rowId xmlns:a16="http://schemas.microsoft.com/office/drawing/2014/main" val="10004"/>
                  </a:ext>
                </a:extLst>
              </a:tr>
              <a:tr h="556935">
                <a:tc>
                  <a:txBody>
                    <a:bodyPr/>
                    <a:lstStyle/>
                    <a:p>
                      <a:pPr algn="ctr" defTabSz="914400">
                        <a:defRPr sz="1800" b="0">
                          <a:solidFill>
                            <a:srgbClr val="000000"/>
                          </a:solidFill>
                        </a:defRPr>
                      </a:pPr>
                      <a:r>
                        <a:rPr lang="ja-JP" altLang="en-US" sz="1400" dirty="0">
                          <a:solidFill>
                            <a:schemeClr val="tx1"/>
                          </a:solidFill>
                          <a:sym typeface="ヒラギノ角ゴ ProN W6"/>
                        </a:rPr>
                        <a:t>バナナ</a:t>
                      </a:r>
                      <a:r>
                        <a:rPr lang="en-US" altLang="ja-JP" sz="1400" dirty="0">
                          <a:solidFill>
                            <a:schemeClr val="tx1"/>
                          </a:solidFill>
                          <a:sym typeface="ヒラギノ角ゴ ProN W6"/>
                        </a:rPr>
                        <a:t>2</a:t>
                      </a:r>
                      <a:endParaRPr sz="1400" dirty="0">
                        <a:solidFill>
                          <a:schemeClr val="tx1"/>
                        </a:solidFill>
                        <a:sym typeface="ヒラギノ角ゴ ProN W6"/>
                      </a:endParaRPr>
                    </a:p>
                  </a:txBody>
                  <a:tcPr marL="25400" marR="25400" marT="25400" marB="25400" anchor="ctr" horzOverflow="overflow"/>
                </a:tc>
                <a:tc>
                  <a:txBody>
                    <a:bodyPr/>
                    <a:lstStyle/>
                    <a:p>
                      <a:pPr algn="ctr" defTabSz="914400">
                        <a:defRPr sz="1800"/>
                      </a:pPr>
                      <a:r>
                        <a:rPr lang="en-US" sz="1400" dirty="0">
                          <a:solidFill>
                            <a:schemeClr val="tx1"/>
                          </a:solidFill>
                          <a:sym typeface="ヒラギノ角ゴ ProN W3"/>
                        </a:rPr>
                        <a:t>7</a:t>
                      </a:r>
                      <a:endParaRPr sz="1400" dirty="0">
                        <a:solidFill>
                          <a:schemeClr val="tx1"/>
                        </a:solidFill>
                        <a:sym typeface="ヒラギノ角ゴ ProN W3"/>
                      </a:endParaRPr>
                    </a:p>
                  </a:txBody>
                  <a:tcPr marL="25400" marR="25400" marT="25400" marB="25400" anchor="ctr" horzOverflow="overflow"/>
                </a:tc>
                <a:tc>
                  <a:txBody>
                    <a:bodyPr/>
                    <a:lstStyle/>
                    <a:p>
                      <a:pPr algn="ctr" defTabSz="914400">
                        <a:defRPr sz="1800"/>
                      </a:pPr>
                      <a:r>
                        <a:rPr sz="1400">
                          <a:solidFill>
                            <a:schemeClr val="tx1"/>
                          </a:solidFill>
                          <a:sym typeface="ヒラギノ角ゴ ProN W3"/>
                        </a:rPr>
                        <a:t>50</a:t>
                      </a:r>
                    </a:p>
                  </a:txBody>
                  <a:tcPr marL="25400" marR="25400" marT="25400" marB="25400" anchor="ctr" horzOverflow="overflow"/>
                </a:tc>
                <a:tc>
                  <a:txBody>
                    <a:bodyPr/>
                    <a:lstStyle/>
                    <a:p>
                      <a:pPr algn="ctr" defTabSz="914400">
                        <a:defRPr sz="1800"/>
                      </a:pPr>
                      <a:r>
                        <a:rPr sz="1400">
                          <a:solidFill>
                            <a:schemeClr val="tx1"/>
                          </a:solidFill>
                          <a:sym typeface="ヒラギノ角ゴ ProN W3"/>
                        </a:rPr>
                        <a:t>4</a:t>
                      </a:r>
                    </a:p>
                  </a:txBody>
                  <a:tcPr marL="25400" marR="25400" marT="25400" marB="25400" anchor="ctr" horzOverflow="overflow"/>
                </a:tc>
                <a:extLst>
                  <a:ext uri="{0D108BD9-81ED-4DB2-BD59-A6C34878D82A}">
                    <a16:rowId xmlns:a16="http://schemas.microsoft.com/office/drawing/2014/main" val="10005"/>
                  </a:ext>
                </a:extLst>
              </a:tr>
              <a:tr h="556935">
                <a:tc>
                  <a:txBody>
                    <a:bodyPr/>
                    <a:lstStyle/>
                    <a:p>
                      <a:pPr algn="ctr" defTabSz="914400">
                        <a:defRPr sz="1800" b="0">
                          <a:solidFill>
                            <a:srgbClr val="000000"/>
                          </a:solidFill>
                        </a:defRPr>
                      </a:pPr>
                      <a:r>
                        <a:rPr lang="ja-JP" altLang="en-US" sz="1400" dirty="0">
                          <a:solidFill>
                            <a:schemeClr val="tx1"/>
                          </a:solidFill>
                          <a:sym typeface="ヒラギノ角ゴ ProN W6"/>
                        </a:rPr>
                        <a:t>れもん</a:t>
                      </a:r>
                      <a:r>
                        <a:rPr lang="en-US" altLang="ja-JP" sz="1400" dirty="0">
                          <a:solidFill>
                            <a:schemeClr val="tx1"/>
                          </a:solidFill>
                          <a:sym typeface="ヒラギノ角ゴ ProN W6"/>
                        </a:rPr>
                        <a:t>2</a:t>
                      </a:r>
                      <a:endParaRPr sz="1400" dirty="0">
                        <a:solidFill>
                          <a:schemeClr val="tx1"/>
                        </a:solidFill>
                        <a:sym typeface="ヒラギノ角ゴ ProN W6"/>
                      </a:endParaRPr>
                    </a:p>
                  </a:txBody>
                  <a:tcPr marL="25400" marR="25400" marT="25400" marB="25400" anchor="ctr" horzOverflow="overflow"/>
                </a:tc>
                <a:tc>
                  <a:txBody>
                    <a:bodyPr/>
                    <a:lstStyle/>
                    <a:p>
                      <a:pPr algn="ctr" defTabSz="914400">
                        <a:defRPr sz="1800"/>
                      </a:pPr>
                      <a:r>
                        <a:rPr lang="en-US" sz="1400" dirty="0">
                          <a:solidFill>
                            <a:schemeClr val="tx1"/>
                          </a:solidFill>
                          <a:sym typeface="ヒラギノ角ゴ ProN W3"/>
                        </a:rPr>
                        <a:t>6</a:t>
                      </a:r>
                      <a:endParaRPr sz="1400" dirty="0">
                        <a:solidFill>
                          <a:schemeClr val="tx1"/>
                        </a:solidFill>
                        <a:sym typeface="ヒラギノ角ゴ ProN W3"/>
                      </a:endParaRPr>
                    </a:p>
                  </a:txBody>
                  <a:tcPr marL="25400" marR="25400" marT="25400" marB="25400" anchor="ctr" horzOverflow="overflow"/>
                </a:tc>
                <a:tc>
                  <a:txBody>
                    <a:bodyPr/>
                    <a:lstStyle/>
                    <a:p>
                      <a:pPr algn="ctr" defTabSz="914400">
                        <a:defRPr sz="1800"/>
                      </a:pPr>
                      <a:r>
                        <a:rPr lang="en-US" sz="1400" dirty="0">
                          <a:solidFill>
                            <a:schemeClr val="tx1"/>
                          </a:solidFill>
                          <a:sym typeface="ヒラギノ角ゴ ProN W3"/>
                        </a:rPr>
                        <a:t>40</a:t>
                      </a:r>
                      <a:endParaRPr sz="1400" dirty="0">
                        <a:solidFill>
                          <a:schemeClr val="tx1"/>
                        </a:solidFill>
                        <a:sym typeface="ヒラギノ角ゴ ProN W3"/>
                      </a:endParaRPr>
                    </a:p>
                  </a:txBody>
                  <a:tcPr marL="25400" marR="25400" marT="25400" marB="25400" anchor="ctr" horzOverflow="overflow"/>
                </a:tc>
                <a:tc>
                  <a:txBody>
                    <a:bodyPr/>
                    <a:lstStyle/>
                    <a:p>
                      <a:pPr algn="ctr" defTabSz="914400">
                        <a:defRPr sz="1800"/>
                      </a:pPr>
                      <a:r>
                        <a:rPr lang="en-US" sz="1400" dirty="0">
                          <a:solidFill>
                            <a:schemeClr val="tx1"/>
                          </a:solidFill>
                          <a:sym typeface="ヒラギノ角ゴ ProN W3"/>
                        </a:rPr>
                        <a:t>1</a:t>
                      </a:r>
                      <a:endParaRPr sz="1400" dirty="0">
                        <a:solidFill>
                          <a:schemeClr val="tx1"/>
                        </a:solidFill>
                        <a:sym typeface="ヒラギノ角ゴ ProN W3"/>
                      </a:endParaRPr>
                    </a:p>
                  </a:txBody>
                  <a:tcPr marL="25400" marR="25400" marT="25400" marB="25400" anchor="ctr" horzOverflow="overflow"/>
                </a:tc>
                <a:extLst>
                  <a:ext uri="{0D108BD9-81ED-4DB2-BD59-A6C34878D82A}">
                    <a16:rowId xmlns:a16="http://schemas.microsoft.com/office/drawing/2014/main" val="10006"/>
                  </a:ext>
                </a:extLst>
              </a:tr>
            </a:tbl>
          </a:graphicData>
        </a:graphic>
      </p:graphicFrame>
      <p:sp>
        <p:nvSpPr>
          <p:cNvPr id="281" name="リンゴ"/>
          <p:cNvSpPr/>
          <p:nvPr/>
        </p:nvSpPr>
        <p:spPr>
          <a:xfrm>
            <a:off x="412744" y="1985570"/>
            <a:ext cx="534167" cy="607840"/>
          </a:xfrm>
          <a:custGeom>
            <a:avLst/>
            <a:gdLst/>
            <a:ahLst/>
            <a:cxnLst>
              <a:cxn ang="0">
                <a:pos x="wd2" y="hd2"/>
              </a:cxn>
              <a:cxn ang="5400000">
                <a:pos x="wd2" y="hd2"/>
              </a:cxn>
              <a:cxn ang="10800000">
                <a:pos x="wd2" y="hd2"/>
              </a:cxn>
              <a:cxn ang="16200000">
                <a:pos x="wd2" y="hd2"/>
              </a:cxn>
            </a:cxnLst>
            <a:rect l="0" t="0" r="r" b="b"/>
            <a:pathLst>
              <a:path w="17410" h="20613" extrusionOk="0">
                <a:moveTo>
                  <a:pt x="0" y="2"/>
                </a:moveTo>
                <a:cubicBezTo>
                  <a:pt x="1451" y="3943"/>
                  <a:pt x="5157" y="4456"/>
                  <a:pt x="6978" y="3382"/>
                </a:cubicBezTo>
                <a:cubicBezTo>
                  <a:pt x="7286" y="3563"/>
                  <a:pt x="8060" y="4073"/>
                  <a:pt x="8550" y="4884"/>
                </a:cubicBezTo>
                <a:cubicBezTo>
                  <a:pt x="8454" y="5252"/>
                  <a:pt x="8387" y="5636"/>
                  <a:pt x="8341" y="6039"/>
                </a:cubicBezTo>
                <a:cubicBezTo>
                  <a:pt x="7169" y="5159"/>
                  <a:pt x="4412" y="3710"/>
                  <a:pt x="1571" y="6696"/>
                </a:cubicBezTo>
                <a:cubicBezTo>
                  <a:pt x="-2090" y="10545"/>
                  <a:pt x="1666" y="17304"/>
                  <a:pt x="3532" y="19171"/>
                </a:cubicBezTo>
                <a:cubicBezTo>
                  <a:pt x="5051" y="20690"/>
                  <a:pt x="7284" y="21033"/>
                  <a:pt x="8895" y="20084"/>
                </a:cubicBezTo>
                <a:cubicBezTo>
                  <a:pt x="10541" y="20966"/>
                  <a:pt x="12760" y="20533"/>
                  <a:pt x="14220" y="18952"/>
                </a:cubicBezTo>
                <a:cubicBezTo>
                  <a:pt x="16014" y="17010"/>
                  <a:pt x="19510" y="10100"/>
                  <a:pt x="15705" y="6404"/>
                </a:cubicBezTo>
                <a:cubicBezTo>
                  <a:pt x="12821" y="3604"/>
                  <a:pt x="10177" y="5030"/>
                  <a:pt x="8996" y="5962"/>
                </a:cubicBezTo>
                <a:cubicBezTo>
                  <a:pt x="9362" y="4276"/>
                  <a:pt x="10299" y="2881"/>
                  <a:pt x="11830" y="1818"/>
                </a:cubicBezTo>
                <a:cubicBezTo>
                  <a:pt x="12127" y="1605"/>
                  <a:pt x="11429" y="972"/>
                  <a:pt x="11062" y="1235"/>
                </a:cubicBezTo>
                <a:cubicBezTo>
                  <a:pt x="9865" y="2172"/>
                  <a:pt x="9134" y="3168"/>
                  <a:pt x="8722" y="4327"/>
                </a:cubicBezTo>
                <a:cubicBezTo>
                  <a:pt x="8152" y="3554"/>
                  <a:pt x="7406" y="3094"/>
                  <a:pt x="7137" y="2944"/>
                </a:cubicBezTo>
                <a:cubicBezTo>
                  <a:pt x="6952" y="2300"/>
                  <a:pt x="6374" y="756"/>
                  <a:pt x="4976" y="243"/>
                </a:cubicBezTo>
                <a:cubicBezTo>
                  <a:pt x="2769" y="-567"/>
                  <a:pt x="2384" y="993"/>
                  <a:pt x="0" y="2"/>
                </a:cubicBezTo>
                <a:close/>
              </a:path>
            </a:pathLst>
          </a:custGeom>
          <a:solidFill>
            <a:srgbClr val="FF0000"/>
          </a:solidFill>
          <a:ln w="63500">
            <a:solidFill>
              <a:srgbClr val="000000"/>
            </a:solidFill>
            <a:miter lim="400000"/>
          </a:ln>
        </p:spPr>
        <p:txBody>
          <a:bodyPr lIns="0" tIns="0" rIns="0" bIns="0" anchor="ctr"/>
          <a:lstStyle/>
          <a:p>
            <a:pPr>
              <a:defRPr sz="3200">
                <a:solidFill>
                  <a:srgbClr val="EE0B17"/>
                </a:solidFill>
                <a:latin typeface="+mn-lt"/>
                <a:ea typeface="+mn-ea"/>
                <a:cs typeface="+mn-cs"/>
                <a:sym typeface="ヒラギノ角ゴ ProN W3"/>
              </a:defRPr>
            </a:pPr>
            <a:endParaRPr sz="1600"/>
          </a:p>
        </p:txBody>
      </p:sp>
      <p:sp>
        <p:nvSpPr>
          <p:cNvPr id="282" name="リンゴ"/>
          <p:cNvSpPr/>
          <p:nvPr/>
        </p:nvSpPr>
        <p:spPr>
          <a:xfrm>
            <a:off x="443432" y="2634279"/>
            <a:ext cx="472791" cy="537999"/>
          </a:xfrm>
          <a:custGeom>
            <a:avLst/>
            <a:gdLst/>
            <a:ahLst/>
            <a:cxnLst>
              <a:cxn ang="0">
                <a:pos x="wd2" y="hd2"/>
              </a:cxn>
              <a:cxn ang="5400000">
                <a:pos x="wd2" y="hd2"/>
              </a:cxn>
              <a:cxn ang="10800000">
                <a:pos x="wd2" y="hd2"/>
              </a:cxn>
              <a:cxn ang="16200000">
                <a:pos x="wd2" y="hd2"/>
              </a:cxn>
            </a:cxnLst>
            <a:rect l="0" t="0" r="r" b="b"/>
            <a:pathLst>
              <a:path w="17410" h="20613" extrusionOk="0">
                <a:moveTo>
                  <a:pt x="0" y="2"/>
                </a:moveTo>
                <a:cubicBezTo>
                  <a:pt x="1451" y="3943"/>
                  <a:pt x="5157" y="4456"/>
                  <a:pt x="6978" y="3382"/>
                </a:cubicBezTo>
                <a:cubicBezTo>
                  <a:pt x="7286" y="3563"/>
                  <a:pt x="8060" y="4073"/>
                  <a:pt x="8550" y="4884"/>
                </a:cubicBezTo>
                <a:cubicBezTo>
                  <a:pt x="8454" y="5252"/>
                  <a:pt x="8387" y="5636"/>
                  <a:pt x="8341" y="6039"/>
                </a:cubicBezTo>
                <a:cubicBezTo>
                  <a:pt x="7169" y="5159"/>
                  <a:pt x="4412" y="3710"/>
                  <a:pt x="1571" y="6696"/>
                </a:cubicBezTo>
                <a:cubicBezTo>
                  <a:pt x="-2090" y="10545"/>
                  <a:pt x="1666" y="17304"/>
                  <a:pt x="3532" y="19171"/>
                </a:cubicBezTo>
                <a:cubicBezTo>
                  <a:pt x="5051" y="20690"/>
                  <a:pt x="7284" y="21033"/>
                  <a:pt x="8895" y="20084"/>
                </a:cubicBezTo>
                <a:cubicBezTo>
                  <a:pt x="10541" y="20966"/>
                  <a:pt x="12760" y="20533"/>
                  <a:pt x="14220" y="18952"/>
                </a:cubicBezTo>
                <a:cubicBezTo>
                  <a:pt x="16014" y="17010"/>
                  <a:pt x="19510" y="10100"/>
                  <a:pt x="15705" y="6404"/>
                </a:cubicBezTo>
                <a:cubicBezTo>
                  <a:pt x="12821" y="3604"/>
                  <a:pt x="10177" y="5030"/>
                  <a:pt x="8996" y="5962"/>
                </a:cubicBezTo>
                <a:cubicBezTo>
                  <a:pt x="9362" y="4276"/>
                  <a:pt x="10299" y="2881"/>
                  <a:pt x="11830" y="1818"/>
                </a:cubicBezTo>
                <a:cubicBezTo>
                  <a:pt x="12127" y="1605"/>
                  <a:pt x="11429" y="972"/>
                  <a:pt x="11062" y="1235"/>
                </a:cubicBezTo>
                <a:cubicBezTo>
                  <a:pt x="9865" y="2172"/>
                  <a:pt x="9134" y="3168"/>
                  <a:pt x="8722" y="4327"/>
                </a:cubicBezTo>
                <a:cubicBezTo>
                  <a:pt x="8152" y="3554"/>
                  <a:pt x="7406" y="3094"/>
                  <a:pt x="7137" y="2944"/>
                </a:cubicBezTo>
                <a:cubicBezTo>
                  <a:pt x="6952" y="2300"/>
                  <a:pt x="6374" y="756"/>
                  <a:pt x="4976" y="243"/>
                </a:cubicBezTo>
                <a:cubicBezTo>
                  <a:pt x="2769" y="-567"/>
                  <a:pt x="2384" y="993"/>
                  <a:pt x="0" y="2"/>
                </a:cubicBezTo>
                <a:close/>
              </a:path>
            </a:pathLst>
          </a:custGeom>
          <a:solidFill>
            <a:srgbClr val="EE7066"/>
          </a:solidFill>
          <a:ln w="63500">
            <a:solidFill>
              <a:srgbClr val="000000"/>
            </a:solidFill>
            <a:miter lim="400000"/>
          </a:ln>
        </p:spPr>
        <p:txBody>
          <a:bodyPr lIns="0" tIns="0" rIns="0" bIns="0" anchor="ctr"/>
          <a:lstStyle/>
          <a:p>
            <a:pPr>
              <a:defRPr sz="3200">
                <a:solidFill>
                  <a:srgbClr val="FF8A8E"/>
                </a:solidFill>
                <a:latin typeface="+mn-lt"/>
                <a:ea typeface="+mn-ea"/>
                <a:cs typeface="+mn-cs"/>
                <a:sym typeface="ヒラギノ角ゴ ProN W3"/>
              </a:defRPr>
            </a:pPr>
            <a:endParaRPr sz="1600"/>
          </a:p>
        </p:txBody>
      </p:sp>
      <p:sp>
        <p:nvSpPr>
          <p:cNvPr id="22" name="レモン/ライム">
            <a:extLst>
              <a:ext uri="{FF2B5EF4-FFF2-40B4-BE49-F238E27FC236}">
                <a16:creationId xmlns:a16="http://schemas.microsoft.com/office/drawing/2014/main" id="{5C98131B-0474-4E3A-BDD3-1DC480FFBF26}"/>
              </a:ext>
            </a:extLst>
          </p:cNvPr>
          <p:cNvSpPr/>
          <p:nvPr/>
        </p:nvSpPr>
        <p:spPr>
          <a:xfrm>
            <a:off x="385359" y="3324536"/>
            <a:ext cx="646464" cy="40793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6301" y="0"/>
                  <a:pt x="2529" y="3506"/>
                  <a:pt x="1507" y="8229"/>
                </a:cubicBezTo>
                <a:cubicBezTo>
                  <a:pt x="1398" y="8733"/>
                  <a:pt x="1137" y="9104"/>
                  <a:pt x="819" y="9277"/>
                </a:cubicBezTo>
                <a:cubicBezTo>
                  <a:pt x="334" y="9543"/>
                  <a:pt x="0" y="10125"/>
                  <a:pt x="0" y="10800"/>
                </a:cubicBezTo>
                <a:cubicBezTo>
                  <a:pt x="0" y="11475"/>
                  <a:pt x="334" y="12057"/>
                  <a:pt x="819" y="12323"/>
                </a:cubicBezTo>
                <a:cubicBezTo>
                  <a:pt x="1137" y="12496"/>
                  <a:pt x="1398" y="12867"/>
                  <a:pt x="1507" y="13371"/>
                </a:cubicBezTo>
                <a:cubicBezTo>
                  <a:pt x="2529" y="18094"/>
                  <a:pt x="6301" y="21600"/>
                  <a:pt x="10800" y="21600"/>
                </a:cubicBezTo>
                <a:cubicBezTo>
                  <a:pt x="15299" y="21600"/>
                  <a:pt x="19071" y="18094"/>
                  <a:pt x="20093" y="13371"/>
                </a:cubicBezTo>
                <a:cubicBezTo>
                  <a:pt x="20202" y="12867"/>
                  <a:pt x="20463" y="12496"/>
                  <a:pt x="20781" y="12323"/>
                </a:cubicBezTo>
                <a:cubicBezTo>
                  <a:pt x="21266" y="12057"/>
                  <a:pt x="21600" y="11475"/>
                  <a:pt x="21600" y="10800"/>
                </a:cubicBezTo>
                <a:cubicBezTo>
                  <a:pt x="21600" y="10125"/>
                  <a:pt x="21266" y="9543"/>
                  <a:pt x="20781" y="9277"/>
                </a:cubicBezTo>
                <a:cubicBezTo>
                  <a:pt x="20463" y="9104"/>
                  <a:pt x="20202" y="8733"/>
                  <a:pt x="20093" y="8229"/>
                </a:cubicBezTo>
                <a:cubicBezTo>
                  <a:pt x="19071" y="3506"/>
                  <a:pt x="15299" y="0"/>
                  <a:pt x="10800" y="0"/>
                </a:cubicBezTo>
                <a:close/>
              </a:path>
            </a:pathLst>
          </a:custGeom>
          <a:solidFill>
            <a:srgbClr val="FFFB00"/>
          </a:solidFill>
          <a:ln w="635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3" name="バナナ">
            <a:extLst>
              <a:ext uri="{FF2B5EF4-FFF2-40B4-BE49-F238E27FC236}">
                <a16:creationId xmlns:a16="http://schemas.microsoft.com/office/drawing/2014/main" id="{67F3A715-9D1E-45A2-9A08-86CFA1D4FD4C}"/>
              </a:ext>
            </a:extLst>
          </p:cNvPr>
          <p:cNvSpPr/>
          <p:nvPr/>
        </p:nvSpPr>
        <p:spPr>
          <a:xfrm>
            <a:off x="433903" y="3823842"/>
            <a:ext cx="485884" cy="515327"/>
          </a:xfrm>
          <a:custGeom>
            <a:avLst/>
            <a:gdLst/>
            <a:ahLst/>
            <a:cxnLst>
              <a:cxn ang="0">
                <a:pos x="wd2" y="hd2"/>
              </a:cxn>
              <a:cxn ang="5400000">
                <a:pos x="wd2" y="hd2"/>
              </a:cxn>
              <a:cxn ang="10800000">
                <a:pos x="wd2" y="hd2"/>
              </a:cxn>
              <a:cxn ang="16200000">
                <a:pos x="wd2" y="hd2"/>
              </a:cxn>
            </a:cxnLst>
            <a:rect l="0" t="0" r="r" b="b"/>
            <a:pathLst>
              <a:path w="19548" h="20072" extrusionOk="0">
                <a:moveTo>
                  <a:pt x="17419" y="1"/>
                </a:moveTo>
                <a:cubicBezTo>
                  <a:pt x="17020" y="17"/>
                  <a:pt x="16510" y="237"/>
                  <a:pt x="16540" y="455"/>
                </a:cubicBezTo>
                <a:cubicBezTo>
                  <a:pt x="16966" y="3528"/>
                  <a:pt x="16746" y="4498"/>
                  <a:pt x="16243" y="5038"/>
                </a:cubicBezTo>
                <a:cubicBezTo>
                  <a:pt x="11841" y="9762"/>
                  <a:pt x="13185" y="11967"/>
                  <a:pt x="3522" y="15416"/>
                </a:cubicBezTo>
                <a:cubicBezTo>
                  <a:pt x="1632" y="16073"/>
                  <a:pt x="481" y="16953"/>
                  <a:pt x="0" y="18249"/>
                </a:cubicBezTo>
                <a:cubicBezTo>
                  <a:pt x="245" y="18993"/>
                  <a:pt x="538" y="19412"/>
                  <a:pt x="538" y="19412"/>
                </a:cubicBezTo>
                <a:cubicBezTo>
                  <a:pt x="538" y="19412"/>
                  <a:pt x="4624" y="21591"/>
                  <a:pt x="11089" y="18030"/>
                </a:cubicBezTo>
                <a:cubicBezTo>
                  <a:pt x="17845" y="14310"/>
                  <a:pt x="21600" y="9045"/>
                  <a:pt x="18376" y="4166"/>
                </a:cubicBezTo>
                <a:cubicBezTo>
                  <a:pt x="18376" y="4166"/>
                  <a:pt x="17979" y="1181"/>
                  <a:pt x="17878" y="235"/>
                </a:cubicBezTo>
                <a:cubicBezTo>
                  <a:pt x="17859" y="54"/>
                  <a:pt x="17659" y="-9"/>
                  <a:pt x="17419" y="1"/>
                </a:cubicBezTo>
                <a:close/>
              </a:path>
            </a:pathLst>
          </a:custGeom>
          <a:solidFill>
            <a:schemeClr val="accent4">
              <a:hueOff val="-461056"/>
              <a:satOff val="4338"/>
              <a:lumOff val="-10225"/>
            </a:schemeClr>
          </a:solidFill>
          <a:ln w="635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4" name="バナナ">
            <a:extLst>
              <a:ext uri="{FF2B5EF4-FFF2-40B4-BE49-F238E27FC236}">
                <a16:creationId xmlns:a16="http://schemas.microsoft.com/office/drawing/2014/main" id="{98E45C5F-89D8-4128-8035-0D7825338E61}"/>
              </a:ext>
            </a:extLst>
          </p:cNvPr>
          <p:cNvSpPr/>
          <p:nvPr/>
        </p:nvSpPr>
        <p:spPr>
          <a:xfrm>
            <a:off x="443431" y="4448075"/>
            <a:ext cx="392603" cy="407931"/>
          </a:xfrm>
          <a:custGeom>
            <a:avLst/>
            <a:gdLst/>
            <a:ahLst/>
            <a:cxnLst>
              <a:cxn ang="0">
                <a:pos x="wd2" y="hd2"/>
              </a:cxn>
              <a:cxn ang="5400000">
                <a:pos x="wd2" y="hd2"/>
              </a:cxn>
              <a:cxn ang="10800000">
                <a:pos x="wd2" y="hd2"/>
              </a:cxn>
              <a:cxn ang="16200000">
                <a:pos x="wd2" y="hd2"/>
              </a:cxn>
            </a:cxnLst>
            <a:rect l="0" t="0" r="r" b="b"/>
            <a:pathLst>
              <a:path w="19548" h="20072" extrusionOk="0">
                <a:moveTo>
                  <a:pt x="17419" y="1"/>
                </a:moveTo>
                <a:cubicBezTo>
                  <a:pt x="17020" y="17"/>
                  <a:pt x="16510" y="237"/>
                  <a:pt x="16540" y="455"/>
                </a:cubicBezTo>
                <a:cubicBezTo>
                  <a:pt x="16966" y="3528"/>
                  <a:pt x="16746" y="4498"/>
                  <a:pt x="16243" y="5038"/>
                </a:cubicBezTo>
                <a:cubicBezTo>
                  <a:pt x="11841" y="9762"/>
                  <a:pt x="13185" y="11967"/>
                  <a:pt x="3522" y="15416"/>
                </a:cubicBezTo>
                <a:cubicBezTo>
                  <a:pt x="1632" y="16073"/>
                  <a:pt x="481" y="16953"/>
                  <a:pt x="0" y="18249"/>
                </a:cubicBezTo>
                <a:cubicBezTo>
                  <a:pt x="245" y="18993"/>
                  <a:pt x="538" y="19412"/>
                  <a:pt x="538" y="19412"/>
                </a:cubicBezTo>
                <a:cubicBezTo>
                  <a:pt x="538" y="19412"/>
                  <a:pt x="4624" y="21591"/>
                  <a:pt x="11089" y="18030"/>
                </a:cubicBezTo>
                <a:cubicBezTo>
                  <a:pt x="17845" y="14310"/>
                  <a:pt x="21600" y="9045"/>
                  <a:pt x="18376" y="4166"/>
                </a:cubicBezTo>
                <a:cubicBezTo>
                  <a:pt x="18376" y="4166"/>
                  <a:pt x="17979" y="1181"/>
                  <a:pt x="17878" y="235"/>
                </a:cubicBezTo>
                <a:cubicBezTo>
                  <a:pt x="17859" y="54"/>
                  <a:pt x="17659" y="-9"/>
                  <a:pt x="17419" y="1"/>
                </a:cubicBezTo>
                <a:close/>
              </a:path>
            </a:pathLst>
          </a:custGeom>
          <a:solidFill>
            <a:schemeClr val="accent2">
              <a:lumMod val="40000"/>
              <a:lumOff val="60000"/>
            </a:schemeClr>
          </a:solidFill>
          <a:ln w="635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5" name="レモン/ライム">
            <a:extLst>
              <a:ext uri="{FF2B5EF4-FFF2-40B4-BE49-F238E27FC236}">
                <a16:creationId xmlns:a16="http://schemas.microsoft.com/office/drawing/2014/main" id="{52D33AE6-79DD-4753-90B4-4379A8E5F0C8}"/>
              </a:ext>
            </a:extLst>
          </p:cNvPr>
          <p:cNvSpPr/>
          <p:nvPr/>
        </p:nvSpPr>
        <p:spPr>
          <a:xfrm>
            <a:off x="471679" y="5110572"/>
            <a:ext cx="525204" cy="20396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6301" y="0"/>
                  <a:pt x="2529" y="3506"/>
                  <a:pt x="1507" y="8229"/>
                </a:cubicBezTo>
                <a:cubicBezTo>
                  <a:pt x="1398" y="8733"/>
                  <a:pt x="1137" y="9104"/>
                  <a:pt x="819" y="9277"/>
                </a:cubicBezTo>
                <a:cubicBezTo>
                  <a:pt x="334" y="9543"/>
                  <a:pt x="0" y="10125"/>
                  <a:pt x="0" y="10800"/>
                </a:cubicBezTo>
                <a:cubicBezTo>
                  <a:pt x="0" y="11475"/>
                  <a:pt x="334" y="12057"/>
                  <a:pt x="819" y="12323"/>
                </a:cubicBezTo>
                <a:cubicBezTo>
                  <a:pt x="1137" y="12496"/>
                  <a:pt x="1398" y="12867"/>
                  <a:pt x="1507" y="13371"/>
                </a:cubicBezTo>
                <a:cubicBezTo>
                  <a:pt x="2529" y="18094"/>
                  <a:pt x="6301" y="21600"/>
                  <a:pt x="10800" y="21600"/>
                </a:cubicBezTo>
                <a:cubicBezTo>
                  <a:pt x="15299" y="21600"/>
                  <a:pt x="19071" y="18094"/>
                  <a:pt x="20093" y="13371"/>
                </a:cubicBezTo>
                <a:cubicBezTo>
                  <a:pt x="20202" y="12867"/>
                  <a:pt x="20463" y="12496"/>
                  <a:pt x="20781" y="12323"/>
                </a:cubicBezTo>
                <a:cubicBezTo>
                  <a:pt x="21266" y="12057"/>
                  <a:pt x="21600" y="11475"/>
                  <a:pt x="21600" y="10800"/>
                </a:cubicBezTo>
                <a:cubicBezTo>
                  <a:pt x="21600" y="10125"/>
                  <a:pt x="21266" y="9543"/>
                  <a:pt x="20781" y="9277"/>
                </a:cubicBezTo>
                <a:cubicBezTo>
                  <a:pt x="20463" y="9104"/>
                  <a:pt x="20202" y="8733"/>
                  <a:pt x="20093" y="8229"/>
                </a:cubicBezTo>
                <a:cubicBezTo>
                  <a:pt x="19071" y="3506"/>
                  <a:pt x="15299" y="0"/>
                  <a:pt x="10800" y="0"/>
                </a:cubicBezTo>
                <a:close/>
              </a:path>
            </a:pathLst>
          </a:custGeom>
          <a:solidFill>
            <a:schemeClr val="accent4">
              <a:lumMod val="40000"/>
              <a:lumOff val="60000"/>
            </a:schemeClr>
          </a:solidFill>
          <a:ln w="635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7" name="矢印">
            <a:extLst>
              <a:ext uri="{FF2B5EF4-FFF2-40B4-BE49-F238E27FC236}">
                <a16:creationId xmlns:a16="http://schemas.microsoft.com/office/drawing/2014/main" id="{CE77907C-C18E-46E0-8A83-C60D1485DE1A}"/>
              </a:ext>
            </a:extLst>
          </p:cNvPr>
          <p:cNvSpPr/>
          <p:nvPr/>
        </p:nvSpPr>
        <p:spPr>
          <a:xfrm>
            <a:off x="4963500" y="3146459"/>
            <a:ext cx="873668" cy="635001"/>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28" name="角丸四角形">
            <a:extLst>
              <a:ext uri="{FF2B5EF4-FFF2-40B4-BE49-F238E27FC236}">
                <a16:creationId xmlns:a16="http://schemas.microsoft.com/office/drawing/2014/main" id="{D2154CE2-799A-45EF-9480-257D0B0B2900}"/>
              </a:ext>
            </a:extLst>
          </p:cNvPr>
          <p:cNvSpPr/>
          <p:nvPr/>
        </p:nvSpPr>
        <p:spPr>
          <a:xfrm>
            <a:off x="5963892" y="2767702"/>
            <a:ext cx="2148693" cy="1392516"/>
          </a:xfrm>
          <a:prstGeom prst="roundRect">
            <a:avLst>
              <a:gd name="adj" fmla="val 15000"/>
            </a:avLst>
          </a:prstGeom>
          <a:solidFill>
            <a:schemeClr val="accent3"/>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29" name="識別器">
            <a:extLst>
              <a:ext uri="{FF2B5EF4-FFF2-40B4-BE49-F238E27FC236}">
                <a16:creationId xmlns:a16="http://schemas.microsoft.com/office/drawing/2014/main" id="{72C7801F-A63E-42EC-B485-7D042840B007}"/>
              </a:ext>
            </a:extLst>
          </p:cNvPr>
          <p:cNvSpPr txBox="1"/>
          <p:nvPr/>
        </p:nvSpPr>
        <p:spPr>
          <a:xfrm>
            <a:off x="5557827" y="2983616"/>
            <a:ext cx="2960822" cy="443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5100">
                <a:solidFill>
                  <a:srgbClr val="FFFFFF"/>
                </a:solidFill>
              </a:defRPr>
            </a:lvl1pPr>
          </a:lstStyle>
          <a:p>
            <a:pPr algn="ctr"/>
            <a:r>
              <a:rPr sz="2550" dirty="0" err="1"/>
              <a:t>識別器</a:t>
            </a:r>
            <a:endParaRPr sz="2550" dirty="0"/>
          </a:p>
        </p:txBody>
      </p:sp>
      <p:sp>
        <p:nvSpPr>
          <p:cNvPr id="30" name="(≒分類マシーン)">
            <a:extLst>
              <a:ext uri="{FF2B5EF4-FFF2-40B4-BE49-F238E27FC236}">
                <a16:creationId xmlns:a16="http://schemas.microsoft.com/office/drawing/2014/main" id="{3E03E8CD-5ABD-4395-BFBB-55663B10A37A}"/>
              </a:ext>
            </a:extLst>
          </p:cNvPr>
          <p:cNvSpPr txBox="1"/>
          <p:nvPr/>
        </p:nvSpPr>
        <p:spPr>
          <a:xfrm>
            <a:off x="5557827" y="3467920"/>
            <a:ext cx="2960822" cy="3513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3900">
                <a:solidFill>
                  <a:srgbClr val="FFFFFF"/>
                </a:solidFill>
              </a:defRPr>
            </a:lvl1pPr>
          </a:lstStyle>
          <a:p>
            <a:pPr algn="ctr"/>
            <a:r>
              <a:rPr sz="1950" dirty="0"/>
              <a:t>(≒</a:t>
            </a:r>
            <a:r>
              <a:rPr sz="1950" dirty="0" err="1"/>
              <a:t>分類マシーン</a:t>
            </a:r>
            <a:r>
              <a:rPr sz="1950" dirty="0"/>
              <a:t>)</a:t>
            </a:r>
          </a:p>
        </p:txBody>
      </p:sp>
      <p:sp>
        <p:nvSpPr>
          <p:cNvPr id="31" name="学習">
            <a:extLst>
              <a:ext uri="{FF2B5EF4-FFF2-40B4-BE49-F238E27FC236}">
                <a16:creationId xmlns:a16="http://schemas.microsoft.com/office/drawing/2014/main" id="{3743E9FC-31C3-4166-916B-7AF7E2226067}"/>
              </a:ext>
            </a:extLst>
          </p:cNvPr>
          <p:cNvSpPr txBox="1"/>
          <p:nvPr/>
        </p:nvSpPr>
        <p:spPr>
          <a:xfrm>
            <a:off x="5038209" y="3840638"/>
            <a:ext cx="577081"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sz="2050"/>
              <a:t>学習</a:t>
            </a:r>
          </a:p>
        </p:txBody>
      </p:sp>
      <p:sp>
        <p:nvSpPr>
          <p:cNvPr id="32" name="入力">
            <a:extLst>
              <a:ext uri="{FF2B5EF4-FFF2-40B4-BE49-F238E27FC236}">
                <a16:creationId xmlns:a16="http://schemas.microsoft.com/office/drawing/2014/main" id="{2E2F10E7-7839-4BD8-9C50-02613B51DF86}"/>
              </a:ext>
            </a:extLst>
          </p:cNvPr>
          <p:cNvSpPr txBox="1"/>
          <p:nvPr/>
        </p:nvSpPr>
        <p:spPr>
          <a:xfrm>
            <a:off x="5038209" y="2720515"/>
            <a:ext cx="577081"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sz="2050" dirty="0" err="1"/>
              <a:t>入力</a:t>
            </a:r>
            <a:endParaRPr sz="2050" dirty="0"/>
          </a:p>
        </p:txBody>
      </p:sp>
      <p:sp>
        <p:nvSpPr>
          <p:cNvPr id="33" name="矢印">
            <a:extLst>
              <a:ext uri="{FF2B5EF4-FFF2-40B4-BE49-F238E27FC236}">
                <a16:creationId xmlns:a16="http://schemas.microsoft.com/office/drawing/2014/main" id="{8F20537D-7256-4A20-A6DE-2B0160AFF702}"/>
              </a:ext>
            </a:extLst>
          </p:cNvPr>
          <p:cNvSpPr/>
          <p:nvPr/>
        </p:nvSpPr>
        <p:spPr>
          <a:xfrm>
            <a:off x="8239309" y="3146459"/>
            <a:ext cx="873668" cy="635001"/>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graphicFrame>
        <p:nvGraphicFramePr>
          <p:cNvPr id="41" name="表">
            <a:extLst>
              <a:ext uri="{FF2B5EF4-FFF2-40B4-BE49-F238E27FC236}">
                <a16:creationId xmlns:a16="http://schemas.microsoft.com/office/drawing/2014/main" id="{34D72E1A-C046-4CE7-8C76-6575C90853F2}"/>
              </a:ext>
            </a:extLst>
          </p:cNvPr>
          <p:cNvGraphicFramePr/>
          <p:nvPr>
            <p:extLst>
              <p:ext uri="{D42A27DB-BD31-4B8C-83A1-F6EECF244321}">
                <p14:modId xmlns:p14="http://schemas.microsoft.com/office/powerpoint/2010/main" val="818294755"/>
              </p:ext>
            </p:extLst>
          </p:nvPr>
        </p:nvGraphicFramePr>
        <p:xfrm>
          <a:off x="9304626" y="1549028"/>
          <a:ext cx="2474630" cy="3898545"/>
        </p:xfrm>
        <a:graphic>
          <a:graphicData uri="http://schemas.openxmlformats.org/drawingml/2006/table">
            <a:tbl>
              <a:tblPr firstRow="1" firstCol="1" bandRow="1"/>
              <a:tblGrid>
                <a:gridCol w="932678">
                  <a:extLst>
                    <a:ext uri="{9D8B030D-6E8A-4147-A177-3AD203B41FA5}">
                      <a16:colId xmlns:a16="http://schemas.microsoft.com/office/drawing/2014/main" val="20000"/>
                    </a:ext>
                  </a:extLst>
                </a:gridCol>
                <a:gridCol w="1541952">
                  <a:extLst>
                    <a:ext uri="{9D8B030D-6E8A-4147-A177-3AD203B41FA5}">
                      <a16:colId xmlns:a16="http://schemas.microsoft.com/office/drawing/2014/main" val="20001"/>
                    </a:ext>
                  </a:extLst>
                </a:gridCol>
              </a:tblGrid>
              <a:tr h="556935">
                <a:tc>
                  <a:txBody>
                    <a:bodyPr/>
                    <a:lstStyle/>
                    <a:p>
                      <a:pPr algn="ctr" defTabSz="914400">
                        <a:defRPr sz="2200" b="0">
                          <a:sym typeface="ヒラギノ角ゴ ProN W6"/>
                        </a:defRPr>
                      </a:pPr>
                      <a:endParaRPr sz="1400" dirty="0">
                        <a:solidFill>
                          <a:schemeClr val="tx1"/>
                        </a:solidFill>
                      </a:endParaRPr>
                    </a:p>
                  </a:txBody>
                  <a:tcPr marL="25400" marR="25400" marT="25400" marB="25400" anchor="ctr" horzOverflow="overflow"/>
                </a:tc>
                <a:tc>
                  <a:txBody>
                    <a:bodyPr/>
                    <a:lstStyle/>
                    <a:p>
                      <a:pPr algn="ctr" defTabSz="914400">
                        <a:defRPr sz="1800" b="0">
                          <a:solidFill>
                            <a:srgbClr val="000000"/>
                          </a:solidFill>
                        </a:defRPr>
                      </a:pPr>
                      <a:r>
                        <a:rPr lang="ja-JP" altLang="en-US" sz="1400" dirty="0">
                          <a:solidFill>
                            <a:schemeClr val="tx1"/>
                          </a:solidFill>
                          <a:sym typeface="ヒラギノ角ゴ ProN W6"/>
                        </a:rPr>
                        <a:t>果物の評価</a:t>
                      </a:r>
                      <a:endParaRPr sz="1400" dirty="0">
                        <a:solidFill>
                          <a:schemeClr val="tx1"/>
                        </a:solidFill>
                        <a:sym typeface="ヒラギノ角ゴ ProN W6"/>
                      </a:endParaRPr>
                    </a:p>
                  </a:txBody>
                  <a:tcPr marL="25400" marR="25400" marT="25400" marB="25400" anchor="ctr" horzOverflow="overflow"/>
                </a:tc>
                <a:extLst>
                  <a:ext uri="{0D108BD9-81ED-4DB2-BD59-A6C34878D82A}">
                    <a16:rowId xmlns:a16="http://schemas.microsoft.com/office/drawing/2014/main" val="10000"/>
                  </a:ext>
                </a:extLst>
              </a:tr>
              <a:tr h="556935">
                <a:tc>
                  <a:txBody>
                    <a:bodyPr/>
                    <a:lstStyle/>
                    <a:p>
                      <a:pPr algn="ctr" defTabSz="914400">
                        <a:defRPr sz="1800" b="0">
                          <a:solidFill>
                            <a:srgbClr val="000000"/>
                          </a:solidFill>
                        </a:defRPr>
                      </a:pPr>
                      <a:r>
                        <a:rPr sz="1400" dirty="0">
                          <a:solidFill>
                            <a:schemeClr val="tx1"/>
                          </a:solidFill>
                          <a:sym typeface="ヒラギノ角ゴ ProN W6"/>
                        </a:rPr>
                        <a:t>りんご1</a:t>
                      </a:r>
                    </a:p>
                  </a:txBody>
                  <a:tcPr marL="25400" marR="25400" marT="25400" marB="25400" anchor="ctr" horzOverflow="overflow"/>
                </a:tc>
                <a:tc>
                  <a:txBody>
                    <a:bodyPr/>
                    <a:lstStyle/>
                    <a:p>
                      <a:pPr algn="ctr" defTabSz="914400">
                        <a:defRPr sz="1800"/>
                      </a:pPr>
                      <a:r>
                        <a:rPr lang="en-US" sz="1400" dirty="0">
                          <a:solidFill>
                            <a:schemeClr val="tx1"/>
                          </a:solidFill>
                          <a:sym typeface="ヒラギノ角ゴ ProN W3"/>
                        </a:rPr>
                        <a:t>9</a:t>
                      </a:r>
                      <a:endParaRPr sz="1400" dirty="0">
                        <a:solidFill>
                          <a:schemeClr val="tx1"/>
                        </a:solidFill>
                        <a:sym typeface="ヒラギノ角ゴ ProN W3"/>
                      </a:endParaRPr>
                    </a:p>
                  </a:txBody>
                  <a:tcPr marL="25400" marR="25400" marT="25400" marB="25400" anchor="ctr" horzOverflow="overflow"/>
                </a:tc>
                <a:extLst>
                  <a:ext uri="{0D108BD9-81ED-4DB2-BD59-A6C34878D82A}">
                    <a16:rowId xmlns:a16="http://schemas.microsoft.com/office/drawing/2014/main" val="10001"/>
                  </a:ext>
                </a:extLst>
              </a:tr>
              <a:tr h="556935">
                <a:tc>
                  <a:txBody>
                    <a:bodyPr/>
                    <a:lstStyle/>
                    <a:p>
                      <a:pPr algn="ctr" defTabSz="914400">
                        <a:defRPr sz="1800" b="0">
                          <a:solidFill>
                            <a:srgbClr val="000000"/>
                          </a:solidFill>
                        </a:defRPr>
                      </a:pPr>
                      <a:r>
                        <a:rPr sz="1400" dirty="0">
                          <a:solidFill>
                            <a:schemeClr val="tx1"/>
                          </a:solidFill>
                          <a:sym typeface="ヒラギノ角ゴ ProN W6"/>
                        </a:rPr>
                        <a:t>りんご２</a:t>
                      </a:r>
                    </a:p>
                  </a:txBody>
                  <a:tcPr marL="25400" marR="25400" marT="25400" marB="25400" anchor="ctr" horzOverflow="overflow"/>
                </a:tc>
                <a:tc>
                  <a:txBody>
                    <a:bodyPr/>
                    <a:lstStyle/>
                    <a:p>
                      <a:pPr algn="ctr" defTabSz="914400">
                        <a:defRPr sz="1800"/>
                      </a:pPr>
                      <a:r>
                        <a:rPr lang="en-US" sz="1400" dirty="0">
                          <a:solidFill>
                            <a:schemeClr val="tx1"/>
                          </a:solidFill>
                          <a:sym typeface="ヒラギノ角ゴ ProN W3"/>
                        </a:rPr>
                        <a:t>6</a:t>
                      </a:r>
                      <a:endParaRPr sz="1400" dirty="0">
                        <a:solidFill>
                          <a:schemeClr val="tx1"/>
                        </a:solidFill>
                        <a:sym typeface="ヒラギノ角ゴ ProN W3"/>
                      </a:endParaRPr>
                    </a:p>
                  </a:txBody>
                  <a:tcPr marL="25400" marR="25400" marT="25400" marB="25400" anchor="ctr" horzOverflow="overflow"/>
                </a:tc>
                <a:extLst>
                  <a:ext uri="{0D108BD9-81ED-4DB2-BD59-A6C34878D82A}">
                    <a16:rowId xmlns:a16="http://schemas.microsoft.com/office/drawing/2014/main" val="10002"/>
                  </a:ext>
                </a:extLst>
              </a:tr>
              <a:tr h="556935">
                <a:tc>
                  <a:txBody>
                    <a:bodyPr/>
                    <a:lstStyle/>
                    <a:p>
                      <a:pPr algn="ctr" defTabSz="914400">
                        <a:defRPr sz="1800" b="0">
                          <a:solidFill>
                            <a:srgbClr val="000000"/>
                          </a:solidFill>
                        </a:defRPr>
                      </a:pPr>
                      <a:r>
                        <a:rPr lang="ja-JP" altLang="en-US" sz="1400" dirty="0">
                          <a:solidFill>
                            <a:schemeClr val="tx1"/>
                          </a:solidFill>
                          <a:sym typeface="ヒラギノ角ゴ ProN W6"/>
                        </a:rPr>
                        <a:t>れもん</a:t>
                      </a:r>
                      <a:r>
                        <a:rPr lang="en-US" altLang="ja-JP" sz="1400" dirty="0">
                          <a:solidFill>
                            <a:schemeClr val="tx1"/>
                          </a:solidFill>
                          <a:sym typeface="ヒラギノ角ゴ ProN W6"/>
                        </a:rPr>
                        <a:t>1</a:t>
                      </a:r>
                      <a:endParaRPr sz="1400" dirty="0">
                        <a:solidFill>
                          <a:schemeClr val="tx1"/>
                        </a:solidFill>
                        <a:sym typeface="ヒラギノ角ゴ ProN W6"/>
                      </a:endParaRPr>
                    </a:p>
                  </a:txBody>
                  <a:tcPr marL="25400" marR="25400" marT="25400" marB="25400" anchor="ctr" horzOverflow="overflow"/>
                </a:tc>
                <a:tc>
                  <a:txBody>
                    <a:bodyPr/>
                    <a:lstStyle/>
                    <a:p>
                      <a:pPr algn="ctr" defTabSz="914400">
                        <a:defRPr sz="1800"/>
                      </a:pPr>
                      <a:r>
                        <a:rPr lang="en-US" sz="1400" dirty="0">
                          <a:solidFill>
                            <a:schemeClr val="tx1"/>
                          </a:solidFill>
                          <a:sym typeface="ヒラギノ角ゴ ProN W3"/>
                        </a:rPr>
                        <a:t>2</a:t>
                      </a:r>
                      <a:endParaRPr sz="1400" dirty="0">
                        <a:solidFill>
                          <a:schemeClr val="tx1"/>
                        </a:solidFill>
                        <a:sym typeface="ヒラギノ角ゴ ProN W3"/>
                      </a:endParaRPr>
                    </a:p>
                  </a:txBody>
                  <a:tcPr marL="25400" marR="25400" marT="25400" marB="25400" anchor="ctr" horzOverflow="overflow"/>
                </a:tc>
                <a:extLst>
                  <a:ext uri="{0D108BD9-81ED-4DB2-BD59-A6C34878D82A}">
                    <a16:rowId xmlns:a16="http://schemas.microsoft.com/office/drawing/2014/main" val="10003"/>
                  </a:ext>
                </a:extLst>
              </a:tr>
              <a:tr h="556935">
                <a:tc>
                  <a:txBody>
                    <a:bodyPr/>
                    <a:lstStyle/>
                    <a:p>
                      <a:pPr algn="ctr" defTabSz="914400">
                        <a:defRPr sz="1800" b="0">
                          <a:solidFill>
                            <a:srgbClr val="000000"/>
                          </a:solidFill>
                        </a:defRPr>
                      </a:pPr>
                      <a:r>
                        <a:rPr lang="ja-JP" altLang="en-US" sz="1400" dirty="0">
                          <a:solidFill>
                            <a:schemeClr val="tx1"/>
                          </a:solidFill>
                          <a:sym typeface="ヒラギノ角ゴ ProN W6"/>
                        </a:rPr>
                        <a:t>バナナ</a:t>
                      </a:r>
                      <a:r>
                        <a:rPr lang="en-US" altLang="ja-JP" sz="1400" dirty="0">
                          <a:solidFill>
                            <a:schemeClr val="tx1"/>
                          </a:solidFill>
                          <a:sym typeface="ヒラギノ角ゴ ProN W6"/>
                        </a:rPr>
                        <a:t>1</a:t>
                      </a:r>
                      <a:endParaRPr sz="1400" dirty="0">
                        <a:solidFill>
                          <a:schemeClr val="tx1"/>
                        </a:solidFill>
                        <a:sym typeface="ヒラギノ角ゴ ProN W6"/>
                      </a:endParaRPr>
                    </a:p>
                  </a:txBody>
                  <a:tcPr marL="25400" marR="25400" marT="25400" marB="25400" anchor="ctr" horzOverflow="overflow"/>
                </a:tc>
                <a:tc>
                  <a:txBody>
                    <a:bodyPr/>
                    <a:lstStyle/>
                    <a:p>
                      <a:pPr algn="ctr" defTabSz="914400">
                        <a:defRPr sz="1800"/>
                      </a:pPr>
                      <a:r>
                        <a:rPr lang="en-US" sz="1400" dirty="0">
                          <a:solidFill>
                            <a:schemeClr val="tx1"/>
                          </a:solidFill>
                          <a:sym typeface="ヒラギノ角ゴ ProN W3"/>
                        </a:rPr>
                        <a:t>7</a:t>
                      </a:r>
                      <a:endParaRPr sz="1400" dirty="0">
                        <a:solidFill>
                          <a:schemeClr val="tx1"/>
                        </a:solidFill>
                        <a:sym typeface="ヒラギノ角ゴ ProN W3"/>
                      </a:endParaRPr>
                    </a:p>
                  </a:txBody>
                  <a:tcPr marL="25400" marR="25400" marT="25400" marB="25400" anchor="ctr" horzOverflow="overflow"/>
                </a:tc>
                <a:extLst>
                  <a:ext uri="{0D108BD9-81ED-4DB2-BD59-A6C34878D82A}">
                    <a16:rowId xmlns:a16="http://schemas.microsoft.com/office/drawing/2014/main" val="10004"/>
                  </a:ext>
                </a:extLst>
              </a:tr>
              <a:tr h="556935">
                <a:tc>
                  <a:txBody>
                    <a:bodyPr/>
                    <a:lstStyle/>
                    <a:p>
                      <a:pPr algn="ctr" defTabSz="914400">
                        <a:defRPr sz="1800" b="0">
                          <a:solidFill>
                            <a:srgbClr val="000000"/>
                          </a:solidFill>
                        </a:defRPr>
                      </a:pPr>
                      <a:r>
                        <a:rPr lang="ja-JP" altLang="en-US" sz="1400" dirty="0">
                          <a:solidFill>
                            <a:schemeClr val="tx1"/>
                          </a:solidFill>
                          <a:sym typeface="ヒラギノ角ゴ ProN W6"/>
                        </a:rPr>
                        <a:t>バナナ</a:t>
                      </a:r>
                      <a:r>
                        <a:rPr lang="en-US" altLang="ja-JP" sz="1400" dirty="0">
                          <a:solidFill>
                            <a:schemeClr val="tx1"/>
                          </a:solidFill>
                          <a:sym typeface="ヒラギノ角ゴ ProN W6"/>
                        </a:rPr>
                        <a:t>2</a:t>
                      </a:r>
                      <a:endParaRPr sz="1400" dirty="0">
                        <a:solidFill>
                          <a:schemeClr val="tx1"/>
                        </a:solidFill>
                        <a:sym typeface="ヒラギノ角ゴ ProN W6"/>
                      </a:endParaRPr>
                    </a:p>
                  </a:txBody>
                  <a:tcPr marL="25400" marR="25400" marT="25400" marB="25400" anchor="ctr" horzOverflow="overflow"/>
                </a:tc>
                <a:tc>
                  <a:txBody>
                    <a:bodyPr/>
                    <a:lstStyle/>
                    <a:p>
                      <a:pPr algn="ctr" defTabSz="914400">
                        <a:defRPr sz="1800"/>
                      </a:pPr>
                      <a:r>
                        <a:rPr lang="en-US" sz="1400" dirty="0">
                          <a:solidFill>
                            <a:schemeClr val="tx1"/>
                          </a:solidFill>
                          <a:sym typeface="ヒラギノ角ゴ ProN W3"/>
                        </a:rPr>
                        <a:t>5</a:t>
                      </a:r>
                      <a:endParaRPr sz="1400" dirty="0">
                        <a:solidFill>
                          <a:schemeClr val="tx1"/>
                        </a:solidFill>
                        <a:sym typeface="ヒラギノ角ゴ ProN W3"/>
                      </a:endParaRPr>
                    </a:p>
                  </a:txBody>
                  <a:tcPr marL="25400" marR="25400" marT="25400" marB="25400" anchor="ctr" horzOverflow="overflow"/>
                </a:tc>
                <a:extLst>
                  <a:ext uri="{0D108BD9-81ED-4DB2-BD59-A6C34878D82A}">
                    <a16:rowId xmlns:a16="http://schemas.microsoft.com/office/drawing/2014/main" val="10005"/>
                  </a:ext>
                </a:extLst>
              </a:tr>
              <a:tr h="556935">
                <a:tc>
                  <a:txBody>
                    <a:bodyPr/>
                    <a:lstStyle/>
                    <a:p>
                      <a:pPr algn="ctr" defTabSz="914400">
                        <a:defRPr sz="1800" b="0">
                          <a:solidFill>
                            <a:srgbClr val="000000"/>
                          </a:solidFill>
                        </a:defRPr>
                      </a:pPr>
                      <a:r>
                        <a:rPr lang="ja-JP" altLang="en-US" sz="1400" dirty="0">
                          <a:solidFill>
                            <a:schemeClr val="tx1"/>
                          </a:solidFill>
                          <a:sym typeface="ヒラギノ角ゴ ProN W6"/>
                        </a:rPr>
                        <a:t>れもん</a:t>
                      </a:r>
                      <a:r>
                        <a:rPr lang="en-US" altLang="ja-JP" sz="1400" dirty="0">
                          <a:solidFill>
                            <a:schemeClr val="tx1"/>
                          </a:solidFill>
                          <a:sym typeface="ヒラギノ角ゴ ProN W6"/>
                        </a:rPr>
                        <a:t>2</a:t>
                      </a:r>
                      <a:endParaRPr sz="1400" dirty="0">
                        <a:solidFill>
                          <a:schemeClr val="tx1"/>
                        </a:solidFill>
                        <a:sym typeface="ヒラギノ角ゴ ProN W6"/>
                      </a:endParaRPr>
                    </a:p>
                  </a:txBody>
                  <a:tcPr marL="25400" marR="25400" marT="25400" marB="25400" anchor="ctr" horzOverflow="overflow"/>
                </a:tc>
                <a:tc>
                  <a:txBody>
                    <a:bodyPr/>
                    <a:lstStyle/>
                    <a:p>
                      <a:pPr algn="ctr" defTabSz="914400">
                        <a:defRPr sz="1800"/>
                      </a:pPr>
                      <a:r>
                        <a:rPr lang="en-US" sz="1400" dirty="0">
                          <a:solidFill>
                            <a:schemeClr val="tx1"/>
                          </a:solidFill>
                          <a:sym typeface="ヒラギノ角ゴ ProN W3"/>
                        </a:rPr>
                        <a:t>1</a:t>
                      </a:r>
                      <a:endParaRPr sz="1400" dirty="0">
                        <a:solidFill>
                          <a:schemeClr val="tx1"/>
                        </a:solidFill>
                        <a:sym typeface="ヒラギノ角ゴ ProN W3"/>
                      </a:endParaRPr>
                    </a:p>
                  </a:txBody>
                  <a:tcPr marL="25400" marR="25400" marT="25400" marB="25400" anchor="ctr" horzOverflow="overflow"/>
                </a:tc>
                <a:extLst>
                  <a:ext uri="{0D108BD9-81ED-4DB2-BD59-A6C34878D82A}">
                    <a16:rowId xmlns:a16="http://schemas.microsoft.com/office/drawing/2014/main" val="10006"/>
                  </a:ext>
                </a:extLst>
              </a:tr>
            </a:tbl>
          </a:graphicData>
        </a:graphic>
      </p:graphicFrame>
      <p:sp>
        <p:nvSpPr>
          <p:cNvPr id="42" name="教師なし機械学習">
            <a:extLst>
              <a:ext uri="{FF2B5EF4-FFF2-40B4-BE49-F238E27FC236}">
                <a16:creationId xmlns:a16="http://schemas.microsoft.com/office/drawing/2014/main" id="{CB739C1A-832C-4974-9B9E-A5C1CF57D607}"/>
              </a:ext>
            </a:extLst>
          </p:cNvPr>
          <p:cNvSpPr txBox="1"/>
          <p:nvPr/>
        </p:nvSpPr>
        <p:spPr>
          <a:xfrm>
            <a:off x="4011054" y="93011"/>
            <a:ext cx="4757016" cy="443711"/>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5100">
                <a:solidFill>
                  <a:srgbClr val="FFFFFF"/>
                </a:solidFill>
              </a:defRPr>
            </a:lvl1pPr>
          </a:lstStyle>
          <a:p>
            <a:pPr algn="ctr"/>
            <a:r>
              <a:rPr sz="2550" dirty="0" err="1"/>
              <a:t>教師なし機械学習</a:t>
            </a:r>
            <a:r>
              <a:rPr lang="ja-JP" altLang="en-US" sz="2550" dirty="0"/>
              <a:t>（次元削減）</a:t>
            </a:r>
            <a:endParaRPr sz="2550" dirty="0"/>
          </a:p>
        </p:txBody>
      </p:sp>
      <p:sp>
        <p:nvSpPr>
          <p:cNvPr id="43" name="教師なし学習は正解を与えず学習させて識別器を作る(法則を見つけさせる)">
            <a:extLst>
              <a:ext uri="{FF2B5EF4-FFF2-40B4-BE49-F238E27FC236}">
                <a16:creationId xmlns:a16="http://schemas.microsoft.com/office/drawing/2014/main" id="{F1BB02B0-31A7-4CFA-8C62-E61C9A2B846F}"/>
              </a:ext>
            </a:extLst>
          </p:cNvPr>
          <p:cNvSpPr txBox="1"/>
          <p:nvPr/>
        </p:nvSpPr>
        <p:spPr>
          <a:xfrm>
            <a:off x="1699784" y="5809391"/>
            <a:ext cx="9252533" cy="6822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sz="2050" dirty="0" err="1"/>
              <a:t>教師なし学習は</a:t>
            </a:r>
            <a:r>
              <a:rPr lang="ja-JP" altLang="en-US" sz="2050" dirty="0"/>
              <a:t>色合い、大きさ、甘さレベルという特徴から果物の評価という</a:t>
            </a:r>
            <a:endParaRPr lang="en-US" altLang="ja-JP" sz="2050" dirty="0"/>
          </a:p>
          <a:p>
            <a:r>
              <a:rPr lang="ja-JP" altLang="en-US" sz="2050" dirty="0"/>
              <a:t>新たな</a:t>
            </a:r>
            <a:r>
              <a:rPr lang="en-US" altLang="ja-JP" sz="2050" dirty="0"/>
              <a:t>1</a:t>
            </a:r>
            <a:r>
              <a:rPr lang="ja-JP" altLang="en-US" sz="2050" dirty="0"/>
              <a:t>つの情報を作り出す</a:t>
            </a:r>
            <a:endParaRPr sz="2050" dirty="0"/>
          </a:p>
        </p:txBody>
      </p:sp>
    </p:spTree>
    <p:extLst>
      <p:ext uri="{BB962C8B-B14F-4D97-AF65-F5344CB8AC3E}">
        <p14:creationId xmlns:p14="http://schemas.microsoft.com/office/powerpoint/2010/main" val="1957088725"/>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D0CC9DB9-F826-432F-BC84-BB5CF67D31A3}"/>
              </a:ext>
            </a:extLst>
          </p:cNvPr>
          <p:cNvSpPr txBox="1"/>
          <p:nvPr/>
        </p:nvSpPr>
        <p:spPr>
          <a:xfrm>
            <a:off x="3240156" y="258417"/>
            <a:ext cx="5388665" cy="461665"/>
          </a:xfrm>
          <a:prstGeom prst="rect">
            <a:avLst/>
          </a:prstGeom>
          <a:noFill/>
        </p:spPr>
        <p:txBody>
          <a:bodyPr wrap="square" rtlCol="0">
            <a:spAutoFit/>
          </a:bodyPr>
          <a:lstStyle/>
          <a:p>
            <a:pPr algn="ctr"/>
            <a:r>
              <a:rPr kumimoji="1" lang="ja-JP" altLang="en-US" sz="2400" dirty="0"/>
              <a:t>他の次元削減の実施</a:t>
            </a:r>
          </a:p>
        </p:txBody>
      </p:sp>
      <p:sp>
        <p:nvSpPr>
          <p:cNvPr id="7" name="テキスト ボックス 6">
            <a:extLst>
              <a:ext uri="{FF2B5EF4-FFF2-40B4-BE49-F238E27FC236}">
                <a16:creationId xmlns:a16="http://schemas.microsoft.com/office/drawing/2014/main" id="{755C98EE-32E0-484B-B26C-3C28C590FA38}"/>
              </a:ext>
            </a:extLst>
          </p:cNvPr>
          <p:cNvSpPr txBox="1"/>
          <p:nvPr/>
        </p:nvSpPr>
        <p:spPr>
          <a:xfrm>
            <a:off x="1479728" y="2467092"/>
            <a:ext cx="9809922" cy="2862322"/>
          </a:xfrm>
          <a:prstGeom prst="rect">
            <a:avLst/>
          </a:prstGeom>
          <a:noFill/>
        </p:spPr>
        <p:txBody>
          <a:bodyPr wrap="square" rtlCol="0">
            <a:spAutoFit/>
          </a:bodyPr>
          <a:lstStyle/>
          <a:p>
            <a:r>
              <a:rPr kumimoji="1" lang="en-US" altLang="ja-JP" sz="2000" dirty="0"/>
              <a:t>t-SNE</a:t>
            </a:r>
          </a:p>
          <a:p>
            <a:r>
              <a:rPr lang="ja-JP" altLang="en-US" sz="2000" dirty="0"/>
              <a:t>：非常に多次元のデータも</a:t>
            </a:r>
            <a:r>
              <a:rPr lang="en-US" altLang="ja-JP" sz="2000" dirty="0"/>
              <a:t>2</a:t>
            </a:r>
            <a:r>
              <a:rPr lang="ja-JP" altLang="en-US" sz="2000" dirty="0"/>
              <a:t>、３次元に落とし込める方法</a:t>
            </a:r>
            <a:endParaRPr lang="en-US" altLang="ja-JP" sz="2000" dirty="0"/>
          </a:p>
          <a:p>
            <a:r>
              <a:rPr kumimoji="1" lang="ja-JP" altLang="en-US" sz="2000" dirty="0"/>
              <a:t>　近くの点との関係をなるべく維持するように変換する</a:t>
            </a:r>
            <a:endParaRPr kumimoji="1" lang="en-US" altLang="ja-JP" sz="2000" dirty="0"/>
          </a:p>
          <a:p>
            <a:r>
              <a:rPr lang="ja-JP" altLang="en-US" sz="2000" dirty="0"/>
              <a:t>　複雑なデータだと</a:t>
            </a:r>
            <a:r>
              <a:rPr lang="en-US" altLang="ja-JP" sz="2000" dirty="0"/>
              <a:t>PCA</a:t>
            </a:r>
            <a:r>
              <a:rPr lang="ja-JP" altLang="en-US" sz="2000" dirty="0"/>
              <a:t>よりも高精度に次元削減を行えることが多い</a:t>
            </a:r>
            <a:endParaRPr lang="en-US" altLang="ja-JP" sz="2000" dirty="0"/>
          </a:p>
          <a:p>
            <a:r>
              <a:rPr lang="ja-JP" altLang="en-US" sz="2000" dirty="0"/>
              <a:t>　</a:t>
            </a:r>
            <a:endParaRPr kumimoji="1" lang="en-US" altLang="ja-JP" sz="2000" dirty="0"/>
          </a:p>
          <a:p>
            <a:r>
              <a:rPr lang="en-US" altLang="ja-JP" sz="2000" dirty="0" err="1"/>
              <a:t>UMAP</a:t>
            </a:r>
            <a:r>
              <a:rPr lang="ja-JP" altLang="en-US" sz="2000" dirty="0"/>
              <a:t>（紹介のみ</a:t>
            </a:r>
            <a:r>
              <a:rPr lang="en-US" altLang="ja-JP" sz="2000" dirty="0"/>
              <a:t>)</a:t>
            </a:r>
          </a:p>
          <a:p>
            <a:r>
              <a:rPr lang="ja-JP" altLang="en-US" sz="2000" dirty="0"/>
              <a:t>：</a:t>
            </a:r>
            <a:r>
              <a:rPr lang="en-US" altLang="ja-JP" sz="2000" dirty="0" err="1"/>
              <a:t>tSNE</a:t>
            </a:r>
            <a:r>
              <a:rPr lang="ja-JP" altLang="en-US" sz="2000" dirty="0"/>
              <a:t>よりもさらに実行速度が速い次元削減手法</a:t>
            </a:r>
            <a:endParaRPr lang="en-US" altLang="ja-JP" sz="2000" dirty="0"/>
          </a:p>
          <a:p>
            <a:r>
              <a:rPr kumimoji="1" lang="ja-JP" altLang="en-US" sz="2000" dirty="0"/>
              <a:t>　近年ゲノム解析でよく使用されてい</a:t>
            </a:r>
            <a:r>
              <a:rPr lang="ja-JP" altLang="en-US" sz="2000" dirty="0"/>
              <a:t>る</a:t>
            </a:r>
            <a:endParaRPr kumimoji="1" lang="ja-JP" altLang="en-US" sz="2000" dirty="0"/>
          </a:p>
          <a:p>
            <a:endParaRPr kumimoji="1" lang="ja-JP" altLang="en-US" sz="2000" dirty="0"/>
          </a:p>
        </p:txBody>
      </p:sp>
      <p:sp>
        <p:nvSpPr>
          <p:cNvPr id="2" name="テキスト ボックス 1">
            <a:extLst>
              <a:ext uri="{FF2B5EF4-FFF2-40B4-BE49-F238E27FC236}">
                <a16:creationId xmlns:a16="http://schemas.microsoft.com/office/drawing/2014/main" id="{96825FE7-A878-1356-04E3-AB33842CED73}"/>
              </a:ext>
            </a:extLst>
          </p:cNvPr>
          <p:cNvSpPr txBox="1"/>
          <p:nvPr/>
        </p:nvSpPr>
        <p:spPr>
          <a:xfrm>
            <a:off x="1479728" y="1143653"/>
            <a:ext cx="9503231" cy="1323439"/>
          </a:xfrm>
          <a:prstGeom prst="rect">
            <a:avLst/>
          </a:prstGeom>
          <a:noFill/>
        </p:spPr>
        <p:txBody>
          <a:bodyPr wrap="square" rtlCol="0">
            <a:spAutoFit/>
          </a:bodyPr>
          <a:lstStyle/>
          <a:p>
            <a:r>
              <a:rPr lang="en-US" altLang="ja-JP" sz="2000" dirty="0"/>
              <a:t>MDS(</a:t>
            </a:r>
            <a:r>
              <a:rPr lang="ja-JP" altLang="en-US" sz="2000" dirty="0"/>
              <a:t>多次元尺度構成法</a:t>
            </a:r>
            <a:r>
              <a:rPr lang="en-US" altLang="ja-JP" sz="2000" dirty="0"/>
              <a:t>)</a:t>
            </a:r>
          </a:p>
          <a:p>
            <a:r>
              <a:rPr kumimoji="1" lang="ja-JP" altLang="en-US" sz="2000" dirty="0"/>
              <a:t>：データ同士の近さを元に、近いもの</a:t>
            </a:r>
            <a:r>
              <a:rPr lang="ja-JP" altLang="en-US" sz="2000" dirty="0"/>
              <a:t>同士は近くに配置し、</a:t>
            </a:r>
            <a:endParaRPr lang="en-US" altLang="ja-JP" sz="2000" dirty="0"/>
          </a:p>
          <a:p>
            <a:r>
              <a:rPr lang="ja-JP" altLang="en-US" sz="2000" dirty="0"/>
              <a:t>　遠いものは遠くに配置する手法</a:t>
            </a:r>
            <a:endParaRPr lang="en-US" altLang="ja-JP" sz="2000" dirty="0"/>
          </a:p>
          <a:p>
            <a:endParaRPr kumimoji="1" lang="ja-JP" altLang="en-US" sz="2000" dirty="0"/>
          </a:p>
        </p:txBody>
      </p:sp>
      <p:pic>
        <p:nvPicPr>
          <p:cNvPr id="5" name="図 4">
            <a:extLst>
              <a:ext uri="{FF2B5EF4-FFF2-40B4-BE49-F238E27FC236}">
                <a16:creationId xmlns:a16="http://schemas.microsoft.com/office/drawing/2014/main" id="{D157AC6F-60C0-CD95-FD95-4643FE5F602D}"/>
              </a:ext>
            </a:extLst>
          </p:cNvPr>
          <p:cNvPicPr>
            <a:picLocks noChangeAspect="1"/>
          </p:cNvPicPr>
          <p:nvPr/>
        </p:nvPicPr>
        <p:blipFill>
          <a:blip r:embed="rId2"/>
          <a:stretch>
            <a:fillRect/>
          </a:stretch>
        </p:blipFill>
        <p:spPr>
          <a:xfrm>
            <a:off x="8715732" y="3835598"/>
            <a:ext cx="3307339" cy="2936240"/>
          </a:xfrm>
          <a:prstGeom prst="rect">
            <a:avLst/>
          </a:prstGeom>
        </p:spPr>
      </p:pic>
      <p:sp>
        <p:nvSpPr>
          <p:cNvPr id="6" name="テキスト ボックス 5">
            <a:extLst>
              <a:ext uri="{FF2B5EF4-FFF2-40B4-BE49-F238E27FC236}">
                <a16:creationId xmlns:a16="http://schemas.microsoft.com/office/drawing/2014/main" id="{8E19F8A0-17E7-2F56-FBA4-E7C43FB71303}"/>
              </a:ext>
            </a:extLst>
          </p:cNvPr>
          <p:cNvSpPr txBox="1"/>
          <p:nvPr/>
        </p:nvSpPr>
        <p:spPr>
          <a:xfrm>
            <a:off x="6231343" y="5620702"/>
            <a:ext cx="2786198" cy="1077218"/>
          </a:xfrm>
          <a:prstGeom prst="rect">
            <a:avLst/>
          </a:prstGeom>
          <a:noFill/>
        </p:spPr>
        <p:txBody>
          <a:bodyPr wrap="square" rtlCol="0">
            <a:spAutoFit/>
          </a:bodyPr>
          <a:lstStyle/>
          <a:p>
            <a:r>
              <a:rPr kumimoji="1" lang="en-US" altLang="ja-JP" sz="1600" dirty="0" err="1"/>
              <a:t>PCA</a:t>
            </a:r>
            <a:r>
              <a:rPr kumimoji="1" lang="ja-JP" altLang="en-US" sz="1600" dirty="0"/>
              <a:t>はこのような</a:t>
            </a:r>
            <a:endParaRPr kumimoji="1" lang="en-US" altLang="ja-JP" sz="1600" dirty="0"/>
          </a:p>
          <a:p>
            <a:r>
              <a:rPr kumimoji="1" lang="ja-JP" altLang="en-US" sz="1600" dirty="0"/>
              <a:t>非線形なデータが苦手　→</a:t>
            </a:r>
            <a:endParaRPr kumimoji="1" lang="en-US" altLang="ja-JP" sz="1600" dirty="0"/>
          </a:p>
          <a:p>
            <a:r>
              <a:rPr lang="ja-JP" altLang="en-US" sz="1600" dirty="0"/>
              <a:t>図は有名な</a:t>
            </a:r>
            <a:r>
              <a:rPr lang="en-US" altLang="ja-JP" sz="1600" dirty="0" err="1"/>
              <a:t>swiss</a:t>
            </a:r>
            <a:r>
              <a:rPr lang="en-US" altLang="ja-JP" sz="1600" dirty="0"/>
              <a:t> roll(</a:t>
            </a:r>
            <a:r>
              <a:rPr lang="ja-JP" altLang="en-US" sz="1600" dirty="0"/>
              <a:t>ロールケーキ</a:t>
            </a:r>
            <a:r>
              <a:rPr lang="en-US" altLang="ja-JP" sz="1600" dirty="0"/>
              <a:t>)</a:t>
            </a:r>
            <a:r>
              <a:rPr lang="ja-JP" altLang="en-US" sz="1600" dirty="0"/>
              <a:t>というデータ</a:t>
            </a:r>
            <a:endParaRPr kumimoji="1" lang="ja-JP" altLang="en-US" sz="1600" dirty="0"/>
          </a:p>
        </p:txBody>
      </p:sp>
    </p:spTree>
    <p:extLst>
      <p:ext uri="{BB962C8B-B14F-4D97-AF65-F5344CB8AC3E}">
        <p14:creationId xmlns:p14="http://schemas.microsoft.com/office/powerpoint/2010/main" val="616517443"/>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次元削減の例：主成分分析">
            <a:extLst>
              <a:ext uri="{FF2B5EF4-FFF2-40B4-BE49-F238E27FC236}">
                <a16:creationId xmlns:a16="http://schemas.microsoft.com/office/drawing/2014/main" id="{570E1ED8-A4F3-4B52-817F-0134214BD078}"/>
              </a:ext>
            </a:extLst>
          </p:cNvPr>
          <p:cNvSpPr txBox="1"/>
          <p:nvPr/>
        </p:nvSpPr>
        <p:spPr>
          <a:xfrm>
            <a:off x="4798583" y="275976"/>
            <a:ext cx="1968488"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lang="en-US" altLang="ja-JP" sz="2050" dirty="0"/>
              <a:t>MDS</a:t>
            </a:r>
            <a:r>
              <a:rPr lang="ja-JP" altLang="en-US" sz="2050" dirty="0"/>
              <a:t>を実行する</a:t>
            </a:r>
            <a:endParaRPr sz="2050" dirty="0"/>
          </a:p>
        </p:txBody>
      </p:sp>
      <p:sp>
        <p:nvSpPr>
          <p:cNvPr id="18" name="テキスト ボックス 17">
            <a:extLst>
              <a:ext uri="{FF2B5EF4-FFF2-40B4-BE49-F238E27FC236}">
                <a16:creationId xmlns:a16="http://schemas.microsoft.com/office/drawing/2014/main" id="{C37456FA-0B96-40B3-8EE1-BBD7F9615721}"/>
              </a:ext>
            </a:extLst>
          </p:cNvPr>
          <p:cNvSpPr txBox="1"/>
          <p:nvPr/>
        </p:nvSpPr>
        <p:spPr>
          <a:xfrm>
            <a:off x="625214" y="1023750"/>
            <a:ext cx="6206774" cy="2462213"/>
          </a:xfrm>
          <a:prstGeom prst="rect">
            <a:avLst/>
          </a:prstGeom>
          <a:solidFill>
            <a:schemeClr val="accent2">
              <a:lumMod val="40000"/>
              <a:lumOff val="60000"/>
            </a:schemeClr>
          </a:solidFill>
        </p:spPr>
        <p:txBody>
          <a:bodyPr wrap="square">
            <a:spAutoFit/>
          </a:bodyPr>
          <a:lstStyle/>
          <a:p>
            <a:r>
              <a:rPr lang="en-US" altLang="ja-JP" sz="1400" dirty="0"/>
              <a:t>from </a:t>
            </a:r>
            <a:r>
              <a:rPr lang="en-US" altLang="ja-JP" sz="1400" dirty="0" err="1"/>
              <a:t>sklearn</a:t>
            </a:r>
            <a:r>
              <a:rPr lang="en-US" altLang="ja-JP" sz="1400" dirty="0"/>
              <a:t> import manifold</a:t>
            </a:r>
          </a:p>
          <a:p>
            <a:endParaRPr lang="en-US" altLang="ja-JP" sz="1400" dirty="0"/>
          </a:p>
          <a:p>
            <a:r>
              <a:rPr lang="en-US" altLang="ja-JP" sz="1400" dirty="0"/>
              <a:t>model = </a:t>
            </a:r>
            <a:r>
              <a:rPr lang="en-US" altLang="ja-JP" sz="1400" dirty="0" err="1">
                <a:solidFill>
                  <a:srgbClr val="FF0000"/>
                </a:solidFill>
              </a:rPr>
              <a:t>manifold.MDS</a:t>
            </a:r>
            <a:r>
              <a:rPr lang="en-US" altLang="ja-JP" sz="1400" dirty="0">
                <a:solidFill>
                  <a:srgbClr val="FF0000"/>
                </a:solidFill>
              </a:rPr>
              <a:t>(</a:t>
            </a:r>
            <a:r>
              <a:rPr lang="en-US" altLang="ja-JP" sz="1400" dirty="0" err="1">
                <a:solidFill>
                  <a:srgbClr val="FF0000"/>
                </a:solidFill>
              </a:rPr>
              <a:t>n_components</a:t>
            </a:r>
            <a:r>
              <a:rPr lang="en-US" altLang="ja-JP" sz="1400" dirty="0">
                <a:solidFill>
                  <a:srgbClr val="FF0000"/>
                </a:solidFill>
              </a:rPr>
              <a:t>=2)</a:t>
            </a:r>
          </a:p>
          <a:p>
            <a:r>
              <a:rPr lang="en-US" altLang="ja-JP" sz="1400" dirty="0"/>
              <a:t>result = </a:t>
            </a:r>
            <a:r>
              <a:rPr lang="en-US" altLang="ja-JP" sz="1400" dirty="0" err="1"/>
              <a:t>model.fit_transform</a:t>
            </a:r>
            <a:r>
              <a:rPr lang="en-US" altLang="ja-JP" sz="1400" dirty="0"/>
              <a:t>(</a:t>
            </a:r>
            <a:r>
              <a:rPr lang="en-US" altLang="ja-JP" sz="1400" dirty="0" err="1"/>
              <a:t>iris.data</a:t>
            </a:r>
            <a:r>
              <a:rPr lang="en-US" altLang="ja-JP" sz="1400" dirty="0"/>
              <a:t>)</a:t>
            </a:r>
          </a:p>
          <a:p>
            <a:endParaRPr lang="en-US" altLang="ja-JP" sz="1400" dirty="0"/>
          </a:p>
          <a:p>
            <a:r>
              <a:rPr lang="en-US" altLang="ja-JP" sz="1400" dirty="0" err="1"/>
              <a:t>plt.figure</a:t>
            </a:r>
            <a:r>
              <a:rPr lang="en-US" altLang="ja-JP" sz="1400" dirty="0"/>
              <a:t>(</a:t>
            </a:r>
            <a:r>
              <a:rPr lang="en-US" altLang="ja-JP" sz="1400" dirty="0" err="1"/>
              <a:t>figsize</a:t>
            </a:r>
            <a:r>
              <a:rPr lang="en-US" altLang="ja-JP" sz="1400" dirty="0"/>
              <a:t>=(12,9))</a:t>
            </a:r>
          </a:p>
          <a:p>
            <a:r>
              <a:rPr lang="en-US" altLang="ja-JP" sz="1400" dirty="0" err="1"/>
              <a:t>plt.scatter</a:t>
            </a:r>
            <a:r>
              <a:rPr lang="en-US" altLang="ja-JP" sz="1400" dirty="0"/>
              <a:t>(result[0:50,0], result[0:50,1], c='red', s=100)</a:t>
            </a:r>
          </a:p>
          <a:p>
            <a:r>
              <a:rPr lang="en-US" altLang="ja-JP" sz="1400" dirty="0" err="1"/>
              <a:t>plt.scatter</a:t>
            </a:r>
            <a:r>
              <a:rPr lang="en-US" altLang="ja-JP" sz="1400" dirty="0"/>
              <a:t>(result[50:100,0], result[50:100,1], c='blue', s=100)</a:t>
            </a:r>
          </a:p>
          <a:p>
            <a:r>
              <a:rPr lang="en-US" altLang="ja-JP" sz="1400" dirty="0" err="1"/>
              <a:t>plt.scatter</a:t>
            </a:r>
            <a:r>
              <a:rPr lang="en-US" altLang="ja-JP" sz="1400" dirty="0"/>
              <a:t>(result[100:150,0], result[100:150,1], c='green', s=100)</a:t>
            </a:r>
          </a:p>
          <a:p>
            <a:endParaRPr lang="en-US" altLang="ja-JP" sz="1400" dirty="0"/>
          </a:p>
          <a:p>
            <a:r>
              <a:rPr lang="en-US" altLang="ja-JP" sz="1400" dirty="0" err="1"/>
              <a:t>plt.show</a:t>
            </a:r>
            <a:r>
              <a:rPr lang="en-US" altLang="ja-JP" sz="1400" dirty="0"/>
              <a:t>()</a:t>
            </a:r>
            <a:endParaRPr lang="ja-JP" altLang="en-US" sz="1400" dirty="0"/>
          </a:p>
        </p:txBody>
      </p:sp>
      <p:sp>
        <p:nvSpPr>
          <p:cNvPr id="21" name="次元削減の例：主成分分析">
            <a:extLst>
              <a:ext uri="{FF2B5EF4-FFF2-40B4-BE49-F238E27FC236}">
                <a16:creationId xmlns:a16="http://schemas.microsoft.com/office/drawing/2014/main" id="{83D6E267-B2F5-4564-9745-594777ACF71D}"/>
              </a:ext>
            </a:extLst>
          </p:cNvPr>
          <p:cNvSpPr txBox="1"/>
          <p:nvPr/>
        </p:nvSpPr>
        <p:spPr>
          <a:xfrm>
            <a:off x="625214" y="4497912"/>
            <a:ext cx="3590727" cy="6052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1800" dirty="0"/>
              <a:t>やり方は大きくは変わらない</a:t>
            </a:r>
            <a:endParaRPr lang="en-US" altLang="ja-JP" sz="1800" dirty="0"/>
          </a:p>
          <a:p>
            <a:r>
              <a:rPr lang="ja-JP" altLang="en-US" sz="1800" dirty="0"/>
              <a:t>モデル名を</a:t>
            </a:r>
            <a:r>
              <a:rPr lang="en-US" altLang="ja-JP" sz="1800" dirty="0" err="1"/>
              <a:t>manifold.MDS</a:t>
            </a:r>
            <a:r>
              <a:rPr lang="en-US" altLang="ja-JP" sz="1800" dirty="0"/>
              <a:t>()</a:t>
            </a:r>
            <a:r>
              <a:rPr lang="ja-JP" altLang="en-US" sz="1800" dirty="0"/>
              <a:t>とする</a:t>
            </a:r>
            <a:endParaRPr lang="en-US" altLang="ja-JP" sz="1800" dirty="0"/>
          </a:p>
        </p:txBody>
      </p:sp>
      <p:pic>
        <p:nvPicPr>
          <p:cNvPr id="4" name="図 3">
            <a:extLst>
              <a:ext uri="{FF2B5EF4-FFF2-40B4-BE49-F238E27FC236}">
                <a16:creationId xmlns:a16="http://schemas.microsoft.com/office/drawing/2014/main" id="{BF320123-D1D8-40CE-BD88-F917C24C99EF}"/>
              </a:ext>
            </a:extLst>
          </p:cNvPr>
          <p:cNvPicPr>
            <a:picLocks noChangeAspect="1"/>
          </p:cNvPicPr>
          <p:nvPr/>
        </p:nvPicPr>
        <p:blipFill>
          <a:blip r:embed="rId2"/>
          <a:stretch>
            <a:fillRect/>
          </a:stretch>
        </p:blipFill>
        <p:spPr>
          <a:xfrm>
            <a:off x="6390168" y="2474098"/>
            <a:ext cx="5635836" cy="4224884"/>
          </a:xfrm>
          <a:prstGeom prst="rect">
            <a:avLst/>
          </a:prstGeom>
        </p:spPr>
      </p:pic>
    </p:spTree>
    <p:extLst>
      <p:ext uri="{BB962C8B-B14F-4D97-AF65-F5344CB8AC3E}">
        <p14:creationId xmlns:p14="http://schemas.microsoft.com/office/powerpoint/2010/main" val="410726330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次元削減の例：主成分分析">
            <a:extLst>
              <a:ext uri="{FF2B5EF4-FFF2-40B4-BE49-F238E27FC236}">
                <a16:creationId xmlns:a16="http://schemas.microsoft.com/office/drawing/2014/main" id="{570E1ED8-A4F3-4B52-817F-0134214BD078}"/>
              </a:ext>
            </a:extLst>
          </p:cNvPr>
          <p:cNvSpPr txBox="1"/>
          <p:nvPr/>
        </p:nvSpPr>
        <p:spPr>
          <a:xfrm>
            <a:off x="4733657" y="275976"/>
            <a:ext cx="2098331"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lang="en-US" altLang="ja-JP" sz="2050" dirty="0"/>
              <a:t>t-SNE</a:t>
            </a:r>
            <a:r>
              <a:rPr lang="ja-JP" altLang="en-US" sz="2050" dirty="0"/>
              <a:t>を実行する</a:t>
            </a:r>
            <a:endParaRPr sz="2050" dirty="0"/>
          </a:p>
        </p:txBody>
      </p:sp>
      <p:sp>
        <p:nvSpPr>
          <p:cNvPr id="18" name="テキスト ボックス 17">
            <a:extLst>
              <a:ext uri="{FF2B5EF4-FFF2-40B4-BE49-F238E27FC236}">
                <a16:creationId xmlns:a16="http://schemas.microsoft.com/office/drawing/2014/main" id="{C37456FA-0B96-40B3-8EE1-BBD7F9615721}"/>
              </a:ext>
            </a:extLst>
          </p:cNvPr>
          <p:cNvSpPr txBox="1"/>
          <p:nvPr/>
        </p:nvSpPr>
        <p:spPr>
          <a:xfrm>
            <a:off x="625214" y="1131471"/>
            <a:ext cx="6206774" cy="2462213"/>
          </a:xfrm>
          <a:prstGeom prst="rect">
            <a:avLst/>
          </a:prstGeom>
          <a:solidFill>
            <a:schemeClr val="accent2">
              <a:lumMod val="40000"/>
              <a:lumOff val="60000"/>
            </a:schemeClr>
          </a:solidFill>
        </p:spPr>
        <p:txBody>
          <a:bodyPr wrap="square">
            <a:spAutoFit/>
          </a:bodyPr>
          <a:lstStyle/>
          <a:p>
            <a:r>
              <a:rPr lang="en-US" altLang="ja-JP" sz="1400" dirty="0"/>
              <a:t>from </a:t>
            </a:r>
            <a:r>
              <a:rPr lang="en-US" altLang="ja-JP" sz="1400" dirty="0" err="1"/>
              <a:t>sklearn.manifold</a:t>
            </a:r>
            <a:r>
              <a:rPr lang="en-US" altLang="ja-JP" sz="1400" dirty="0"/>
              <a:t> import TSNE</a:t>
            </a:r>
          </a:p>
          <a:p>
            <a:endParaRPr lang="en-US" altLang="ja-JP" sz="1400" dirty="0"/>
          </a:p>
          <a:p>
            <a:r>
              <a:rPr lang="en-US" altLang="ja-JP" sz="1400" dirty="0"/>
              <a:t>model = </a:t>
            </a:r>
            <a:r>
              <a:rPr lang="en-US" altLang="ja-JP" sz="1400" dirty="0">
                <a:solidFill>
                  <a:srgbClr val="FF0000"/>
                </a:solidFill>
              </a:rPr>
              <a:t>TSNE(</a:t>
            </a:r>
            <a:r>
              <a:rPr lang="en-US" altLang="ja-JP" sz="1400" dirty="0" err="1">
                <a:solidFill>
                  <a:srgbClr val="FF0000"/>
                </a:solidFill>
              </a:rPr>
              <a:t>n_components</a:t>
            </a:r>
            <a:r>
              <a:rPr lang="en-US" altLang="ja-JP" sz="1400" dirty="0">
                <a:solidFill>
                  <a:srgbClr val="FF0000"/>
                </a:solidFill>
              </a:rPr>
              <a:t>=2,perplexity=25)</a:t>
            </a:r>
          </a:p>
          <a:p>
            <a:r>
              <a:rPr lang="en-US" altLang="ja-JP" sz="1400" dirty="0"/>
              <a:t>result = </a:t>
            </a:r>
            <a:r>
              <a:rPr lang="en-US" altLang="ja-JP" sz="1400" dirty="0" err="1"/>
              <a:t>model.fit_transform</a:t>
            </a:r>
            <a:r>
              <a:rPr lang="en-US" altLang="ja-JP" sz="1400" dirty="0"/>
              <a:t>(</a:t>
            </a:r>
            <a:r>
              <a:rPr lang="en-US" altLang="ja-JP" sz="1400" dirty="0" err="1"/>
              <a:t>iris.data</a:t>
            </a:r>
            <a:r>
              <a:rPr lang="en-US" altLang="ja-JP" sz="1400" dirty="0"/>
              <a:t>)</a:t>
            </a:r>
          </a:p>
          <a:p>
            <a:endParaRPr lang="en-US" altLang="ja-JP" sz="1400" dirty="0"/>
          </a:p>
          <a:p>
            <a:r>
              <a:rPr lang="en-US" altLang="ja-JP" sz="1400" dirty="0" err="1"/>
              <a:t>plt.figure</a:t>
            </a:r>
            <a:r>
              <a:rPr lang="en-US" altLang="ja-JP" sz="1400" dirty="0"/>
              <a:t>(</a:t>
            </a:r>
            <a:r>
              <a:rPr lang="en-US" altLang="ja-JP" sz="1400" dirty="0" err="1"/>
              <a:t>figsize</a:t>
            </a:r>
            <a:r>
              <a:rPr lang="en-US" altLang="ja-JP" sz="1400" dirty="0"/>
              <a:t>=(12,9))</a:t>
            </a:r>
          </a:p>
          <a:p>
            <a:r>
              <a:rPr lang="en-US" altLang="ja-JP" sz="1400" dirty="0" err="1"/>
              <a:t>plt.scatter</a:t>
            </a:r>
            <a:r>
              <a:rPr lang="en-US" altLang="ja-JP" sz="1400" dirty="0"/>
              <a:t>(result[0:50,0], result[0:50,1], c='red', s=100)</a:t>
            </a:r>
          </a:p>
          <a:p>
            <a:r>
              <a:rPr lang="en-US" altLang="ja-JP" sz="1400" dirty="0" err="1"/>
              <a:t>plt.scatter</a:t>
            </a:r>
            <a:r>
              <a:rPr lang="en-US" altLang="ja-JP" sz="1400" dirty="0"/>
              <a:t>(result[50:100,0], result[50:100,1], c='blue', s=100)</a:t>
            </a:r>
          </a:p>
          <a:p>
            <a:r>
              <a:rPr lang="en-US" altLang="ja-JP" sz="1400" dirty="0" err="1"/>
              <a:t>plt.scatter</a:t>
            </a:r>
            <a:r>
              <a:rPr lang="en-US" altLang="ja-JP" sz="1400" dirty="0"/>
              <a:t>(result[100:150,0], result[100:150,1], c='green', s=100)</a:t>
            </a:r>
          </a:p>
          <a:p>
            <a:endParaRPr lang="en-US" altLang="ja-JP" sz="1400" dirty="0"/>
          </a:p>
          <a:p>
            <a:r>
              <a:rPr lang="en-US" altLang="ja-JP" sz="1400" dirty="0" err="1"/>
              <a:t>plt.show</a:t>
            </a:r>
            <a:r>
              <a:rPr lang="en-US" altLang="ja-JP" sz="1400" dirty="0"/>
              <a:t>()</a:t>
            </a:r>
            <a:endParaRPr lang="ja-JP" altLang="en-US" sz="1400" dirty="0"/>
          </a:p>
        </p:txBody>
      </p:sp>
      <p:sp>
        <p:nvSpPr>
          <p:cNvPr id="21" name="次元削減の例：主成分分析">
            <a:extLst>
              <a:ext uri="{FF2B5EF4-FFF2-40B4-BE49-F238E27FC236}">
                <a16:creationId xmlns:a16="http://schemas.microsoft.com/office/drawing/2014/main" id="{83D6E267-B2F5-4564-9745-594777ACF71D}"/>
              </a:ext>
            </a:extLst>
          </p:cNvPr>
          <p:cNvSpPr txBox="1"/>
          <p:nvPr/>
        </p:nvSpPr>
        <p:spPr>
          <a:xfrm>
            <a:off x="625214" y="4082414"/>
            <a:ext cx="5245026" cy="14362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1800" dirty="0"/>
              <a:t>やり方は大きくは変わらない</a:t>
            </a:r>
            <a:endParaRPr lang="en-US" altLang="ja-JP" sz="1800" dirty="0"/>
          </a:p>
          <a:p>
            <a:r>
              <a:rPr lang="ja-JP" altLang="en-US" sz="1800" dirty="0"/>
              <a:t>モデル名を</a:t>
            </a:r>
            <a:r>
              <a:rPr lang="en-US" altLang="ja-JP" sz="1800" dirty="0"/>
              <a:t>TSNE()</a:t>
            </a:r>
            <a:r>
              <a:rPr lang="ja-JP" altLang="en-US" sz="1800" dirty="0"/>
              <a:t>とする</a:t>
            </a:r>
            <a:endParaRPr lang="en-US" altLang="ja-JP" sz="1800" dirty="0"/>
          </a:p>
          <a:p>
            <a:endParaRPr lang="en-US" altLang="ja-JP" sz="1800" dirty="0"/>
          </a:p>
          <a:p>
            <a:r>
              <a:rPr lang="en-US" altLang="ja-JP" sz="1800" dirty="0"/>
              <a:t>perplexity</a:t>
            </a:r>
            <a:r>
              <a:rPr lang="ja-JP" altLang="en-US" sz="1800" dirty="0"/>
              <a:t>はどれだけ近くの点を考慮するかの指標</a:t>
            </a:r>
            <a:endParaRPr lang="en-US" altLang="ja-JP" sz="1800" dirty="0"/>
          </a:p>
          <a:p>
            <a:r>
              <a:rPr lang="ja-JP" altLang="en-US" sz="1800" dirty="0"/>
              <a:t>一般的に</a:t>
            </a:r>
            <a:r>
              <a:rPr lang="en-US" altLang="ja-JP" sz="1800" dirty="0"/>
              <a:t>5~50</a:t>
            </a:r>
            <a:r>
              <a:rPr lang="ja-JP" altLang="en-US" sz="1800" dirty="0"/>
              <a:t>程度にする</a:t>
            </a:r>
            <a:endParaRPr lang="en-US" altLang="ja-JP" sz="1800" dirty="0"/>
          </a:p>
        </p:txBody>
      </p:sp>
      <p:pic>
        <p:nvPicPr>
          <p:cNvPr id="3" name="図 2">
            <a:extLst>
              <a:ext uri="{FF2B5EF4-FFF2-40B4-BE49-F238E27FC236}">
                <a16:creationId xmlns:a16="http://schemas.microsoft.com/office/drawing/2014/main" id="{63D6A8B7-8F5C-497F-90F8-90B1904598C3}"/>
              </a:ext>
            </a:extLst>
          </p:cNvPr>
          <p:cNvPicPr>
            <a:picLocks noChangeAspect="1"/>
          </p:cNvPicPr>
          <p:nvPr/>
        </p:nvPicPr>
        <p:blipFill>
          <a:blip r:embed="rId2"/>
          <a:stretch>
            <a:fillRect/>
          </a:stretch>
        </p:blipFill>
        <p:spPr>
          <a:xfrm>
            <a:off x="6491941" y="2586089"/>
            <a:ext cx="5453509" cy="3940746"/>
          </a:xfrm>
          <a:prstGeom prst="rect">
            <a:avLst/>
          </a:prstGeom>
        </p:spPr>
      </p:pic>
    </p:spTree>
    <p:extLst>
      <p:ext uri="{BB962C8B-B14F-4D97-AF65-F5344CB8AC3E}">
        <p14:creationId xmlns:p14="http://schemas.microsoft.com/office/powerpoint/2010/main" val="3435011666"/>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次元削減の例：主成分分析">
            <a:extLst>
              <a:ext uri="{FF2B5EF4-FFF2-40B4-BE49-F238E27FC236}">
                <a16:creationId xmlns:a16="http://schemas.microsoft.com/office/drawing/2014/main" id="{570E1ED8-A4F3-4B52-817F-0134214BD078}"/>
              </a:ext>
            </a:extLst>
          </p:cNvPr>
          <p:cNvSpPr txBox="1"/>
          <p:nvPr/>
        </p:nvSpPr>
        <p:spPr>
          <a:xfrm>
            <a:off x="4346537" y="275976"/>
            <a:ext cx="2872581"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lang="en-US" altLang="ja-JP" sz="2050" dirty="0"/>
              <a:t>(</a:t>
            </a:r>
            <a:r>
              <a:rPr lang="ja-JP" altLang="en-US" sz="2050" dirty="0"/>
              <a:t>参考</a:t>
            </a:r>
            <a:r>
              <a:rPr lang="en-US" altLang="ja-JP" sz="2050" dirty="0"/>
              <a:t>)</a:t>
            </a:r>
            <a:r>
              <a:rPr lang="en-US" altLang="ja-JP" sz="2050" dirty="0" err="1"/>
              <a:t>UMAP</a:t>
            </a:r>
            <a:r>
              <a:rPr lang="ja-JP" altLang="en-US" sz="2050" dirty="0"/>
              <a:t>を実行する</a:t>
            </a:r>
            <a:endParaRPr sz="2050" dirty="0"/>
          </a:p>
        </p:txBody>
      </p:sp>
      <p:sp>
        <p:nvSpPr>
          <p:cNvPr id="18" name="テキスト ボックス 17">
            <a:extLst>
              <a:ext uri="{FF2B5EF4-FFF2-40B4-BE49-F238E27FC236}">
                <a16:creationId xmlns:a16="http://schemas.microsoft.com/office/drawing/2014/main" id="{C37456FA-0B96-40B3-8EE1-BBD7F9615721}"/>
              </a:ext>
            </a:extLst>
          </p:cNvPr>
          <p:cNvSpPr txBox="1"/>
          <p:nvPr/>
        </p:nvSpPr>
        <p:spPr>
          <a:xfrm>
            <a:off x="625214" y="1023750"/>
            <a:ext cx="6206774" cy="2677656"/>
          </a:xfrm>
          <a:prstGeom prst="rect">
            <a:avLst/>
          </a:prstGeom>
          <a:solidFill>
            <a:schemeClr val="accent2">
              <a:lumMod val="40000"/>
              <a:lumOff val="60000"/>
            </a:schemeClr>
          </a:solidFill>
        </p:spPr>
        <p:txBody>
          <a:bodyPr wrap="square">
            <a:spAutoFit/>
          </a:bodyPr>
          <a:lstStyle/>
          <a:p>
            <a:r>
              <a:rPr lang="en-US" altLang="ja-JP" sz="1400" dirty="0"/>
              <a:t>import </a:t>
            </a:r>
            <a:r>
              <a:rPr lang="en-US" altLang="ja-JP" sz="1400" dirty="0" err="1"/>
              <a:t>umap</a:t>
            </a:r>
            <a:endParaRPr lang="en-US" altLang="ja-JP" sz="1400" dirty="0"/>
          </a:p>
          <a:p>
            <a:r>
              <a:rPr lang="en-US" altLang="ja-JP" sz="1400" dirty="0"/>
              <a:t># </a:t>
            </a:r>
            <a:r>
              <a:rPr lang="en-US" altLang="ja-JP" sz="1400" dirty="0" err="1"/>
              <a:t>Conda</a:t>
            </a:r>
            <a:r>
              <a:rPr lang="en-US" altLang="ja-JP" sz="1400" dirty="0"/>
              <a:t> install, </a:t>
            </a:r>
            <a:r>
              <a:rPr lang="en-US" altLang="ja-JP" sz="1400" dirty="0" err="1"/>
              <a:t>conda</a:t>
            </a:r>
            <a:r>
              <a:rPr lang="en-US" altLang="ja-JP" sz="1400" dirty="0"/>
              <a:t> install -c </a:t>
            </a:r>
            <a:r>
              <a:rPr lang="en-US" altLang="ja-JP" sz="1400" dirty="0" err="1"/>
              <a:t>conda</a:t>
            </a:r>
            <a:r>
              <a:rPr lang="en-US" altLang="ja-JP" sz="1400" dirty="0"/>
              <a:t>-forge </a:t>
            </a:r>
            <a:r>
              <a:rPr lang="en-US" altLang="ja-JP" sz="1400" dirty="0" err="1"/>
              <a:t>umap</a:t>
            </a:r>
            <a:r>
              <a:rPr lang="en-US" altLang="ja-JP" sz="1400" dirty="0"/>
              <a:t>-learn</a:t>
            </a:r>
          </a:p>
          <a:p>
            <a:endParaRPr lang="en-US" altLang="ja-JP" sz="1400" dirty="0"/>
          </a:p>
          <a:p>
            <a:r>
              <a:rPr lang="en-US" altLang="ja-JP" sz="1400" dirty="0"/>
              <a:t>model = </a:t>
            </a:r>
            <a:r>
              <a:rPr lang="en-US" altLang="ja-JP" sz="1400" dirty="0" err="1">
                <a:solidFill>
                  <a:srgbClr val="FF0000"/>
                </a:solidFill>
              </a:rPr>
              <a:t>umap.UMAP</a:t>
            </a:r>
            <a:r>
              <a:rPr lang="en-US" altLang="ja-JP" sz="1400" dirty="0">
                <a:solidFill>
                  <a:srgbClr val="FF0000"/>
                </a:solidFill>
              </a:rPr>
              <a:t>(</a:t>
            </a:r>
            <a:r>
              <a:rPr lang="en-US" altLang="ja-JP" sz="1400" dirty="0" err="1">
                <a:solidFill>
                  <a:srgbClr val="FF0000"/>
                </a:solidFill>
              </a:rPr>
              <a:t>n_neighbors</a:t>
            </a:r>
            <a:r>
              <a:rPr lang="en-US" altLang="ja-JP" sz="1400" dirty="0">
                <a:solidFill>
                  <a:srgbClr val="FF0000"/>
                </a:solidFill>
              </a:rPr>
              <a:t>=15)</a:t>
            </a:r>
          </a:p>
          <a:p>
            <a:r>
              <a:rPr lang="en-US" altLang="ja-JP" sz="1400" dirty="0"/>
              <a:t>result = </a:t>
            </a:r>
            <a:r>
              <a:rPr lang="en-US" altLang="ja-JP" sz="1400" dirty="0" err="1"/>
              <a:t>model.fit_transform</a:t>
            </a:r>
            <a:r>
              <a:rPr lang="en-US" altLang="ja-JP" sz="1400" dirty="0"/>
              <a:t>(</a:t>
            </a:r>
            <a:r>
              <a:rPr lang="en-US" altLang="ja-JP" sz="1400" dirty="0" err="1"/>
              <a:t>iris.data</a:t>
            </a:r>
            <a:r>
              <a:rPr lang="en-US" altLang="ja-JP" sz="1400" dirty="0"/>
              <a:t>)</a:t>
            </a:r>
          </a:p>
          <a:p>
            <a:endParaRPr lang="en-US" altLang="ja-JP" sz="1400" dirty="0"/>
          </a:p>
          <a:p>
            <a:r>
              <a:rPr lang="en-US" altLang="ja-JP" sz="1400" dirty="0" err="1"/>
              <a:t>plt.figure</a:t>
            </a:r>
            <a:r>
              <a:rPr lang="en-US" altLang="ja-JP" sz="1400" dirty="0"/>
              <a:t>(</a:t>
            </a:r>
            <a:r>
              <a:rPr lang="en-US" altLang="ja-JP" sz="1400" dirty="0" err="1"/>
              <a:t>figsize</a:t>
            </a:r>
            <a:r>
              <a:rPr lang="en-US" altLang="ja-JP" sz="1400" dirty="0"/>
              <a:t>=(12,9))</a:t>
            </a:r>
          </a:p>
          <a:p>
            <a:r>
              <a:rPr lang="en-US" altLang="ja-JP" sz="1400" dirty="0" err="1"/>
              <a:t>plt.scatter</a:t>
            </a:r>
            <a:r>
              <a:rPr lang="en-US" altLang="ja-JP" sz="1400" dirty="0"/>
              <a:t>(result[0:50,0], result[0:50,1], c='red', s=100)</a:t>
            </a:r>
          </a:p>
          <a:p>
            <a:r>
              <a:rPr lang="en-US" altLang="ja-JP" sz="1400" dirty="0" err="1"/>
              <a:t>plt.scatter</a:t>
            </a:r>
            <a:r>
              <a:rPr lang="en-US" altLang="ja-JP" sz="1400" dirty="0"/>
              <a:t>(result[50:100,0], result[50:100,1], c='blue', s=100)</a:t>
            </a:r>
          </a:p>
          <a:p>
            <a:r>
              <a:rPr lang="en-US" altLang="ja-JP" sz="1400" dirty="0" err="1"/>
              <a:t>plt.scatter</a:t>
            </a:r>
            <a:r>
              <a:rPr lang="en-US" altLang="ja-JP" sz="1400" dirty="0"/>
              <a:t>(result[100:150,0], result[100:150,1], c='green', s=100)</a:t>
            </a:r>
          </a:p>
          <a:p>
            <a:endParaRPr lang="en-US" altLang="ja-JP" sz="1400" dirty="0"/>
          </a:p>
          <a:p>
            <a:r>
              <a:rPr lang="en-US" altLang="ja-JP" sz="1400" dirty="0" err="1"/>
              <a:t>plt.show</a:t>
            </a:r>
            <a:r>
              <a:rPr lang="en-US" altLang="ja-JP" sz="1400" dirty="0"/>
              <a:t>()</a:t>
            </a:r>
            <a:endParaRPr lang="ja-JP" altLang="en-US" sz="1400" dirty="0"/>
          </a:p>
        </p:txBody>
      </p:sp>
      <p:sp>
        <p:nvSpPr>
          <p:cNvPr id="21" name="次元削減の例：主成分分析">
            <a:extLst>
              <a:ext uri="{FF2B5EF4-FFF2-40B4-BE49-F238E27FC236}">
                <a16:creationId xmlns:a16="http://schemas.microsoft.com/office/drawing/2014/main" id="{83D6E267-B2F5-4564-9745-594777ACF71D}"/>
              </a:ext>
            </a:extLst>
          </p:cNvPr>
          <p:cNvSpPr txBox="1"/>
          <p:nvPr/>
        </p:nvSpPr>
        <p:spPr>
          <a:xfrm>
            <a:off x="625214" y="4082414"/>
            <a:ext cx="5701882" cy="14362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1800" dirty="0"/>
              <a:t>やり方は大きくは変わらない</a:t>
            </a:r>
            <a:endParaRPr lang="en-US" altLang="ja-JP" sz="1800" dirty="0"/>
          </a:p>
          <a:p>
            <a:r>
              <a:rPr lang="ja-JP" altLang="en-US" sz="1800" dirty="0"/>
              <a:t>モデル名を</a:t>
            </a:r>
            <a:r>
              <a:rPr lang="en-US" altLang="ja-JP" sz="1800" dirty="0" err="1"/>
              <a:t>umap.UMAP</a:t>
            </a:r>
            <a:r>
              <a:rPr lang="en-US" altLang="ja-JP" sz="1800" dirty="0"/>
              <a:t>()</a:t>
            </a:r>
            <a:r>
              <a:rPr lang="ja-JP" altLang="en-US" sz="1800" dirty="0"/>
              <a:t>とする</a:t>
            </a:r>
            <a:endParaRPr lang="en-US" altLang="ja-JP" sz="1800" dirty="0"/>
          </a:p>
          <a:p>
            <a:endParaRPr lang="en-US" altLang="ja-JP" sz="1800" dirty="0"/>
          </a:p>
          <a:p>
            <a:r>
              <a:rPr lang="en-US" altLang="ja-JP" sz="1800" dirty="0" err="1"/>
              <a:t>n_neighbors</a:t>
            </a:r>
            <a:r>
              <a:rPr lang="ja-JP" altLang="en-US" sz="1800" dirty="0"/>
              <a:t>が</a:t>
            </a:r>
            <a:r>
              <a:rPr lang="en-US" altLang="ja-JP" sz="1800" dirty="0" err="1"/>
              <a:t>tSNE</a:t>
            </a:r>
            <a:r>
              <a:rPr lang="ja-JP" altLang="en-US" sz="1800" dirty="0"/>
              <a:t>の</a:t>
            </a:r>
            <a:r>
              <a:rPr lang="en-US" altLang="ja-JP" sz="1800" dirty="0"/>
              <a:t>perplexity</a:t>
            </a:r>
            <a:r>
              <a:rPr lang="ja-JP" altLang="en-US" sz="1800" dirty="0"/>
              <a:t>に似たパラメータで、</a:t>
            </a:r>
            <a:endParaRPr lang="en-US" altLang="ja-JP" sz="1800" dirty="0"/>
          </a:p>
          <a:p>
            <a:r>
              <a:rPr lang="en-US" altLang="ja-JP" sz="1800" dirty="0"/>
              <a:t>2~100</a:t>
            </a:r>
            <a:r>
              <a:rPr lang="ja-JP" altLang="en-US" sz="1800" dirty="0"/>
              <a:t>の値が推奨されており、デフォルトが</a:t>
            </a:r>
            <a:r>
              <a:rPr lang="en-US" altLang="ja-JP" sz="1800" dirty="0"/>
              <a:t>15</a:t>
            </a:r>
          </a:p>
        </p:txBody>
      </p:sp>
      <p:pic>
        <p:nvPicPr>
          <p:cNvPr id="4" name="図 3">
            <a:extLst>
              <a:ext uri="{FF2B5EF4-FFF2-40B4-BE49-F238E27FC236}">
                <a16:creationId xmlns:a16="http://schemas.microsoft.com/office/drawing/2014/main" id="{DD5DA9CA-046C-4C3C-ACD0-122C2685CE4F}"/>
              </a:ext>
            </a:extLst>
          </p:cNvPr>
          <p:cNvPicPr>
            <a:picLocks noChangeAspect="1"/>
          </p:cNvPicPr>
          <p:nvPr/>
        </p:nvPicPr>
        <p:blipFill>
          <a:blip r:embed="rId2"/>
          <a:stretch>
            <a:fillRect/>
          </a:stretch>
        </p:blipFill>
        <p:spPr>
          <a:xfrm>
            <a:off x="6295419" y="2405270"/>
            <a:ext cx="5638219" cy="4176754"/>
          </a:xfrm>
          <a:prstGeom prst="rect">
            <a:avLst/>
          </a:prstGeom>
        </p:spPr>
      </p:pic>
      <p:sp>
        <p:nvSpPr>
          <p:cNvPr id="2" name="次元削減の例：主成分分析">
            <a:extLst>
              <a:ext uri="{FF2B5EF4-FFF2-40B4-BE49-F238E27FC236}">
                <a16:creationId xmlns:a16="http://schemas.microsoft.com/office/drawing/2014/main" id="{2300229A-47C2-57F0-2A20-229EBCB969DB}"/>
              </a:ext>
            </a:extLst>
          </p:cNvPr>
          <p:cNvSpPr txBox="1"/>
          <p:nvPr/>
        </p:nvSpPr>
        <p:spPr>
          <a:xfrm>
            <a:off x="7758357" y="275976"/>
            <a:ext cx="4095673" cy="6822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lang="en-US" altLang="ja-JP" sz="2050" dirty="0"/>
              <a:t>(mac</a:t>
            </a:r>
            <a:r>
              <a:rPr lang="ja-JP" altLang="en-US" sz="2050" dirty="0"/>
              <a:t>の人は</a:t>
            </a:r>
            <a:r>
              <a:rPr lang="en-US" altLang="ja-JP" sz="2050" dirty="0" err="1"/>
              <a:t>umap</a:t>
            </a:r>
            <a:r>
              <a:rPr lang="en-US" altLang="ja-JP" sz="2050" dirty="0"/>
              <a:t>-learn</a:t>
            </a:r>
            <a:r>
              <a:rPr lang="ja-JP" altLang="en-US" sz="2050" dirty="0"/>
              <a:t>という</a:t>
            </a:r>
            <a:endParaRPr lang="en-US" altLang="ja-JP" sz="2050" dirty="0"/>
          </a:p>
          <a:p>
            <a:pPr algn="ctr"/>
            <a:r>
              <a:rPr lang="ja-JP" altLang="en-US" sz="2050" dirty="0"/>
              <a:t>ライブラリのインストールが必要</a:t>
            </a:r>
            <a:r>
              <a:rPr lang="en-US" altLang="ja-JP" sz="2050" dirty="0"/>
              <a:t>)</a:t>
            </a:r>
            <a:endParaRPr sz="2050" dirty="0"/>
          </a:p>
        </p:txBody>
      </p:sp>
    </p:spTree>
    <p:extLst>
      <p:ext uri="{BB962C8B-B14F-4D97-AF65-F5344CB8AC3E}">
        <p14:creationId xmlns:p14="http://schemas.microsoft.com/office/powerpoint/2010/main" val="46318551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DF8A0929-633C-47DC-ACE7-00AD4DB57FFC}"/>
              </a:ext>
            </a:extLst>
          </p:cNvPr>
          <p:cNvSpPr txBox="1"/>
          <p:nvPr/>
        </p:nvSpPr>
        <p:spPr>
          <a:xfrm>
            <a:off x="3149265" y="316506"/>
            <a:ext cx="6045861" cy="584775"/>
          </a:xfrm>
          <a:prstGeom prst="rect">
            <a:avLst/>
          </a:prstGeom>
          <a:noFill/>
        </p:spPr>
        <p:txBody>
          <a:bodyPr wrap="square" rtlCol="0">
            <a:spAutoFit/>
          </a:bodyPr>
          <a:lstStyle/>
          <a:p>
            <a:r>
              <a:rPr kumimoji="1" lang="en-US" altLang="ja-JP" sz="3200" dirty="0" err="1"/>
              <a:t>mnist</a:t>
            </a:r>
            <a:r>
              <a:rPr kumimoji="1" lang="ja-JP" altLang="en-US" sz="3200" dirty="0"/>
              <a:t>のデータでやってみよう</a:t>
            </a:r>
          </a:p>
        </p:txBody>
      </p:sp>
      <p:sp>
        <p:nvSpPr>
          <p:cNvPr id="4" name="テキスト ボックス 3">
            <a:extLst>
              <a:ext uri="{FF2B5EF4-FFF2-40B4-BE49-F238E27FC236}">
                <a16:creationId xmlns:a16="http://schemas.microsoft.com/office/drawing/2014/main" id="{626B876D-BC4F-4E69-90B0-18A8F0579BA2}"/>
              </a:ext>
            </a:extLst>
          </p:cNvPr>
          <p:cNvSpPr txBox="1"/>
          <p:nvPr/>
        </p:nvSpPr>
        <p:spPr>
          <a:xfrm>
            <a:off x="2571335" y="1591313"/>
            <a:ext cx="7049329" cy="1631216"/>
          </a:xfrm>
          <a:prstGeom prst="rect">
            <a:avLst/>
          </a:prstGeom>
          <a:solidFill>
            <a:schemeClr val="accent2">
              <a:lumMod val="40000"/>
              <a:lumOff val="60000"/>
            </a:schemeClr>
          </a:solidFill>
        </p:spPr>
        <p:txBody>
          <a:bodyPr wrap="square">
            <a:spAutoFit/>
          </a:bodyPr>
          <a:lstStyle/>
          <a:p>
            <a:r>
              <a:rPr lang="ja-JP" altLang="en-US" sz="2000" dirty="0"/>
              <a:t>from tensorflow.keras.datasets import mnist</a:t>
            </a:r>
            <a:endParaRPr lang="en-US" altLang="ja-JP" sz="2000" dirty="0"/>
          </a:p>
          <a:p>
            <a:endParaRPr lang="ja-JP" altLang="en-US" sz="2000" dirty="0"/>
          </a:p>
          <a:p>
            <a:r>
              <a:rPr lang="ja-JP" altLang="en-US" sz="2000" dirty="0"/>
              <a:t>(x_train, y_train),(x_test, y_test) = mnist.load_data()</a:t>
            </a:r>
          </a:p>
          <a:p>
            <a:r>
              <a:rPr lang="en-US" altLang="ja-JP" sz="2000" dirty="0" err="1"/>
              <a:t>x_train</a:t>
            </a:r>
            <a:r>
              <a:rPr lang="en-US" altLang="ja-JP" sz="2000" dirty="0"/>
              <a:t> =</a:t>
            </a:r>
            <a:r>
              <a:rPr lang="ja-JP" altLang="en-US" sz="2000" dirty="0"/>
              <a:t> x_train.reshape(60000,784)</a:t>
            </a:r>
            <a:endParaRPr lang="en-US" altLang="ja-JP" sz="2000" dirty="0"/>
          </a:p>
          <a:p>
            <a:r>
              <a:rPr lang="en-US" altLang="ja-JP" sz="2000" dirty="0"/>
              <a:t>data = </a:t>
            </a:r>
            <a:r>
              <a:rPr lang="en-US" altLang="ja-JP" sz="2000" dirty="0" err="1"/>
              <a:t>x_train</a:t>
            </a:r>
            <a:r>
              <a:rPr lang="ja-JP" altLang="en-US" sz="2000" dirty="0"/>
              <a:t>[0:200]</a:t>
            </a:r>
          </a:p>
        </p:txBody>
      </p:sp>
      <p:sp>
        <p:nvSpPr>
          <p:cNvPr id="5" name="テキスト ボックス 4">
            <a:extLst>
              <a:ext uri="{FF2B5EF4-FFF2-40B4-BE49-F238E27FC236}">
                <a16:creationId xmlns:a16="http://schemas.microsoft.com/office/drawing/2014/main" id="{BCA882D9-9478-4E53-B1A6-2A95E1C0DCFB}"/>
              </a:ext>
            </a:extLst>
          </p:cNvPr>
          <p:cNvSpPr txBox="1"/>
          <p:nvPr/>
        </p:nvSpPr>
        <p:spPr>
          <a:xfrm>
            <a:off x="1182589" y="4103070"/>
            <a:ext cx="10308371" cy="400110"/>
          </a:xfrm>
          <a:prstGeom prst="rect">
            <a:avLst/>
          </a:prstGeom>
          <a:noFill/>
        </p:spPr>
        <p:txBody>
          <a:bodyPr wrap="square">
            <a:spAutoFit/>
          </a:bodyPr>
          <a:lstStyle/>
          <a:p>
            <a:r>
              <a:rPr lang="en-US" altLang="ja-JP" sz="2000" dirty="0" err="1"/>
              <a:t>x_train</a:t>
            </a:r>
            <a:r>
              <a:rPr lang="ja-JP" altLang="en-US" sz="2000" dirty="0"/>
              <a:t>のデータを</a:t>
            </a:r>
            <a:r>
              <a:rPr lang="en-US" altLang="ja-JP" sz="2000" dirty="0"/>
              <a:t>(60000,28,28)</a:t>
            </a:r>
            <a:r>
              <a:rPr lang="ja-JP" altLang="en-US" sz="2000" dirty="0"/>
              <a:t>を</a:t>
            </a:r>
            <a:r>
              <a:rPr lang="en-US" altLang="ja-JP" sz="2000" dirty="0"/>
              <a:t>(60000,784)</a:t>
            </a:r>
            <a:r>
              <a:rPr lang="ja-JP" altLang="en-US" sz="2000" dirty="0"/>
              <a:t>に変換して先頭</a:t>
            </a:r>
            <a:r>
              <a:rPr lang="en-US" altLang="ja-JP" sz="2000" dirty="0"/>
              <a:t>200</a:t>
            </a:r>
            <a:r>
              <a:rPr lang="ja-JP" altLang="en-US" sz="2000" dirty="0"/>
              <a:t>個を取り出します</a:t>
            </a:r>
          </a:p>
        </p:txBody>
      </p:sp>
    </p:spTree>
    <p:extLst>
      <p:ext uri="{BB962C8B-B14F-4D97-AF65-F5344CB8AC3E}">
        <p14:creationId xmlns:p14="http://schemas.microsoft.com/office/powerpoint/2010/main" val="3171365842"/>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D8A8FC95-E291-44AE-B442-D199E251F043}"/>
              </a:ext>
            </a:extLst>
          </p:cNvPr>
          <p:cNvSpPr txBox="1"/>
          <p:nvPr/>
        </p:nvSpPr>
        <p:spPr>
          <a:xfrm>
            <a:off x="407504" y="289679"/>
            <a:ext cx="7814641" cy="2862322"/>
          </a:xfrm>
          <a:prstGeom prst="rect">
            <a:avLst/>
          </a:prstGeom>
          <a:solidFill>
            <a:schemeClr val="accent2">
              <a:lumMod val="40000"/>
              <a:lumOff val="60000"/>
            </a:schemeClr>
          </a:solidFill>
        </p:spPr>
        <p:txBody>
          <a:bodyPr wrap="square">
            <a:spAutoFit/>
          </a:bodyPr>
          <a:lstStyle/>
          <a:p>
            <a:r>
              <a:rPr lang="ja-JP" altLang="en-US" dirty="0"/>
              <a:t>from sklearn.decomposition import PCA</a:t>
            </a:r>
          </a:p>
          <a:p>
            <a:r>
              <a:rPr lang="ja-JP" altLang="en-US" dirty="0"/>
              <a:t>import matplotlib.pyplot as plt</a:t>
            </a:r>
          </a:p>
          <a:p>
            <a:endParaRPr lang="ja-JP" altLang="en-US" dirty="0"/>
          </a:p>
          <a:p>
            <a:r>
              <a:rPr lang="ja-JP" altLang="en-US" dirty="0"/>
              <a:t>model = PCA(n_components=2)</a:t>
            </a:r>
          </a:p>
          <a:p>
            <a:r>
              <a:rPr lang="ja-JP" altLang="en-US" dirty="0"/>
              <a:t>result = model.fit_transform(</a:t>
            </a:r>
            <a:r>
              <a:rPr lang="en-US" altLang="ja-JP" dirty="0"/>
              <a:t>data</a:t>
            </a:r>
            <a:r>
              <a:rPr lang="ja-JP" altLang="en-US" dirty="0"/>
              <a:t>)</a:t>
            </a:r>
          </a:p>
          <a:p>
            <a:endParaRPr lang="ja-JP" altLang="en-US" dirty="0"/>
          </a:p>
          <a:p>
            <a:r>
              <a:rPr lang="ja-JP" altLang="en-US" dirty="0"/>
              <a:t>plt.figure(figsize=(12,9)) </a:t>
            </a:r>
          </a:p>
          <a:p>
            <a:r>
              <a:rPr lang="ja-JP" altLang="en-US" dirty="0"/>
              <a:t>plt.scatter(result[:,0],result[:,1])</a:t>
            </a:r>
          </a:p>
          <a:p>
            <a:endParaRPr lang="ja-JP" altLang="en-US" dirty="0"/>
          </a:p>
          <a:p>
            <a:r>
              <a:rPr lang="ja-JP" altLang="en-US" dirty="0"/>
              <a:t>plt.show()</a:t>
            </a:r>
          </a:p>
        </p:txBody>
      </p:sp>
      <p:pic>
        <p:nvPicPr>
          <p:cNvPr id="5" name="図 4">
            <a:extLst>
              <a:ext uri="{FF2B5EF4-FFF2-40B4-BE49-F238E27FC236}">
                <a16:creationId xmlns:a16="http://schemas.microsoft.com/office/drawing/2014/main" id="{F3A1B189-BDB6-4E88-8732-12DFA830C0EB}"/>
              </a:ext>
            </a:extLst>
          </p:cNvPr>
          <p:cNvPicPr>
            <a:picLocks noChangeAspect="1"/>
          </p:cNvPicPr>
          <p:nvPr/>
        </p:nvPicPr>
        <p:blipFill>
          <a:blip r:embed="rId2"/>
          <a:stretch>
            <a:fillRect/>
          </a:stretch>
        </p:blipFill>
        <p:spPr>
          <a:xfrm>
            <a:off x="4973170" y="1211397"/>
            <a:ext cx="6811326" cy="4991797"/>
          </a:xfrm>
          <a:prstGeom prst="rect">
            <a:avLst/>
          </a:prstGeom>
        </p:spPr>
      </p:pic>
    </p:spTree>
    <p:extLst>
      <p:ext uri="{BB962C8B-B14F-4D97-AF65-F5344CB8AC3E}">
        <p14:creationId xmlns:p14="http://schemas.microsoft.com/office/powerpoint/2010/main" val="135926291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D8A8FC95-E291-44AE-B442-D199E251F043}"/>
              </a:ext>
            </a:extLst>
          </p:cNvPr>
          <p:cNvSpPr txBox="1"/>
          <p:nvPr/>
        </p:nvSpPr>
        <p:spPr>
          <a:xfrm>
            <a:off x="407504" y="289679"/>
            <a:ext cx="7814641" cy="2862322"/>
          </a:xfrm>
          <a:prstGeom prst="rect">
            <a:avLst/>
          </a:prstGeom>
          <a:solidFill>
            <a:schemeClr val="accent2">
              <a:lumMod val="40000"/>
              <a:lumOff val="60000"/>
            </a:schemeClr>
          </a:solidFill>
        </p:spPr>
        <p:txBody>
          <a:bodyPr wrap="square">
            <a:spAutoFit/>
          </a:bodyPr>
          <a:lstStyle/>
          <a:p>
            <a:r>
              <a:rPr lang="ja-JP" altLang="en-US" dirty="0"/>
              <a:t>from sklearn.decomposition import PCA</a:t>
            </a:r>
          </a:p>
          <a:p>
            <a:r>
              <a:rPr lang="ja-JP" altLang="en-US" dirty="0"/>
              <a:t>import matplotlib.pyplot as plt</a:t>
            </a:r>
          </a:p>
          <a:p>
            <a:endParaRPr lang="ja-JP" altLang="en-US" dirty="0"/>
          </a:p>
          <a:p>
            <a:r>
              <a:rPr lang="ja-JP" altLang="en-US" dirty="0"/>
              <a:t>model = PCA(n_components=2)</a:t>
            </a:r>
          </a:p>
          <a:p>
            <a:r>
              <a:rPr lang="ja-JP" altLang="en-US" dirty="0"/>
              <a:t>result = model.fit_transform(</a:t>
            </a:r>
            <a:r>
              <a:rPr lang="en-US" altLang="ja-JP" dirty="0"/>
              <a:t>data</a:t>
            </a:r>
            <a:r>
              <a:rPr lang="ja-JP" altLang="en-US" dirty="0"/>
              <a:t>)</a:t>
            </a:r>
          </a:p>
          <a:p>
            <a:endParaRPr lang="ja-JP" altLang="en-US" dirty="0"/>
          </a:p>
          <a:p>
            <a:r>
              <a:rPr lang="ja-JP" altLang="en-US" dirty="0"/>
              <a:t>plt.figure(figsize=(12,9)) </a:t>
            </a:r>
          </a:p>
          <a:p>
            <a:r>
              <a:rPr lang="ja-JP" altLang="en-US" dirty="0"/>
              <a:t>plt.scatter(result[:,0],result[:,1])</a:t>
            </a:r>
          </a:p>
          <a:p>
            <a:endParaRPr lang="ja-JP" altLang="en-US" dirty="0"/>
          </a:p>
          <a:p>
            <a:r>
              <a:rPr lang="ja-JP" altLang="en-US" dirty="0"/>
              <a:t>plt.show()</a:t>
            </a:r>
          </a:p>
        </p:txBody>
      </p:sp>
      <p:pic>
        <p:nvPicPr>
          <p:cNvPr id="5" name="図 4">
            <a:extLst>
              <a:ext uri="{FF2B5EF4-FFF2-40B4-BE49-F238E27FC236}">
                <a16:creationId xmlns:a16="http://schemas.microsoft.com/office/drawing/2014/main" id="{F3A1B189-BDB6-4E88-8732-12DFA830C0EB}"/>
              </a:ext>
            </a:extLst>
          </p:cNvPr>
          <p:cNvPicPr>
            <a:picLocks noChangeAspect="1"/>
          </p:cNvPicPr>
          <p:nvPr/>
        </p:nvPicPr>
        <p:blipFill>
          <a:blip r:embed="rId2"/>
          <a:stretch>
            <a:fillRect/>
          </a:stretch>
        </p:blipFill>
        <p:spPr>
          <a:xfrm>
            <a:off x="4973170" y="1211397"/>
            <a:ext cx="6811326" cy="4991797"/>
          </a:xfrm>
          <a:prstGeom prst="rect">
            <a:avLst/>
          </a:prstGeom>
        </p:spPr>
      </p:pic>
      <p:sp>
        <p:nvSpPr>
          <p:cNvPr id="4" name="テキスト ボックス 3">
            <a:extLst>
              <a:ext uri="{FF2B5EF4-FFF2-40B4-BE49-F238E27FC236}">
                <a16:creationId xmlns:a16="http://schemas.microsoft.com/office/drawing/2014/main" id="{8875BDEC-1009-5BDB-8965-9C333B59F62D}"/>
              </a:ext>
            </a:extLst>
          </p:cNvPr>
          <p:cNvSpPr txBox="1"/>
          <p:nvPr/>
        </p:nvSpPr>
        <p:spPr>
          <a:xfrm>
            <a:off x="873572" y="3429000"/>
            <a:ext cx="3420932" cy="369332"/>
          </a:xfrm>
          <a:prstGeom prst="rect">
            <a:avLst/>
          </a:prstGeom>
          <a:noFill/>
        </p:spPr>
        <p:txBody>
          <a:bodyPr wrap="square" rtlCol="0">
            <a:spAutoFit/>
          </a:bodyPr>
          <a:lstStyle/>
          <a:p>
            <a:r>
              <a:rPr kumimoji="1" lang="ja-JP" altLang="en-US" dirty="0"/>
              <a:t>数字ごとに色を変えたい</a:t>
            </a:r>
          </a:p>
        </p:txBody>
      </p:sp>
      <p:sp>
        <p:nvSpPr>
          <p:cNvPr id="6" name="テキスト ボックス 5">
            <a:extLst>
              <a:ext uri="{FF2B5EF4-FFF2-40B4-BE49-F238E27FC236}">
                <a16:creationId xmlns:a16="http://schemas.microsoft.com/office/drawing/2014/main" id="{2BAAA672-AAF0-7FA4-6217-2CEA9C191B69}"/>
              </a:ext>
            </a:extLst>
          </p:cNvPr>
          <p:cNvSpPr txBox="1"/>
          <p:nvPr/>
        </p:nvSpPr>
        <p:spPr>
          <a:xfrm>
            <a:off x="610513" y="3914880"/>
            <a:ext cx="3947049" cy="369332"/>
          </a:xfrm>
          <a:prstGeom prst="rect">
            <a:avLst/>
          </a:prstGeom>
          <a:noFill/>
        </p:spPr>
        <p:txBody>
          <a:bodyPr wrap="square" rtlCol="0">
            <a:spAutoFit/>
          </a:bodyPr>
          <a:lstStyle/>
          <a:p>
            <a:r>
              <a:rPr lang="ja-JP" altLang="en-US" dirty="0"/>
              <a:t>plt.scatter(result[:,0],result[:,1])</a:t>
            </a:r>
          </a:p>
        </p:txBody>
      </p:sp>
      <p:cxnSp>
        <p:nvCxnSpPr>
          <p:cNvPr id="8" name="直線コネクタ 7">
            <a:extLst>
              <a:ext uri="{FF2B5EF4-FFF2-40B4-BE49-F238E27FC236}">
                <a16:creationId xmlns:a16="http://schemas.microsoft.com/office/drawing/2014/main" id="{06F29807-F0A6-045C-C3AF-2C4B1005AA92}"/>
              </a:ext>
            </a:extLst>
          </p:cNvPr>
          <p:cNvCxnSpPr/>
          <p:nvPr/>
        </p:nvCxnSpPr>
        <p:spPr>
          <a:xfrm>
            <a:off x="1873026" y="4383010"/>
            <a:ext cx="2151529"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8B0F48AB-200C-A4E6-AE5E-8A4F73B4D47E}"/>
              </a:ext>
            </a:extLst>
          </p:cNvPr>
          <p:cNvSpPr txBox="1"/>
          <p:nvPr/>
        </p:nvSpPr>
        <p:spPr>
          <a:xfrm>
            <a:off x="1259840" y="4468716"/>
            <a:ext cx="3832523" cy="1200329"/>
          </a:xfrm>
          <a:prstGeom prst="rect">
            <a:avLst/>
          </a:prstGeom>
          <a:noFill/>
        </p:spPr>
        <p:txBody>
          <a:bodyPr wrap="square" rtlCol="0">
            <a:spAutoFit/>
          </a:bodyPr>
          <a:lstStyle/>
          <a:p>
            <a:r>
              <a:rPr kumimoji="1" lang="ja-JP" altLang="en-US" dirty="0"/>
              <a:t>全ての行ではなく、</a:t>
            </a:r>
            <a:endParaRPr kumimoji="1" lang="en-US" altLang="ja-JP" dirty="0"/>
          </a:p>
          <a:p>
            <a:r>
              <a:rPr lang="ja-JP" altLang="en-US" dirty="0"/>
              <a:t>ラベル</a:t>
            </a:r>
            <a:r>
              <a:rPr lang="en-US" altLang="ja-JP" dirty="0"/>
              <a:t>0</a:t>
            </a:r>
            <a:r>
              <a:rPr lang="ja-JP" altLang="en-US" dirty="0"/>
              <a:t>のみの行、</a:t>
            </a:r>
            <a:endParaRPr lang="en-US" altLang="ja-JP" dirty="0"/>
          </a:p>
          <a:p>
            <a:r>
              <a:rPr kumimoji="1" lang="ja-JP" altLang="en-US" dirty="0"/>
              <a:t>ラベル</a:t>
            </a:r>
            <a:r>
              <a:rPr kumimoji="1" lang="en-US" altLang="ja-JP" dirty="0"/>
              <a:t>1</a:t>
            </a:r>
            <a:r>
              <a:rPr kumimoji="1" lang="ja-JP" altLang="en-US" dirty="0"/>
              <a:t>のみの行、、、</a:t>
            </a:r>
            <a:r>
              <a:rPr lang="ja-JP" altLang="en-US" dirty="0"/>
              <a:t>にしたい</a:t>
            </a:r>
            <a:endParaRPr lang="en-US" altLang="ja-JP" dirty="0"/>
          </a:p>
          <a:p>
            <a:endParaRPr kumimoji="1" lang="ja-JP" altLang="en-US" dirty="0"/>
          </a:p>
        </p:txBody>
      </p:sp>
    </p:spTree>
    <p:extLst>
      <p:ext uri="{BB962C8B-B14F-4D97-AF65-F5344CB8AC3E}">
        <p14:creationId xmlns:p14="http://schemas.microsoft.com/office/powerpoint/2010/main" val="108493224"/>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D8A8FC95-E291-44AE-B442-D199E251F043}"/>
              </a:ext>
            </a:extLst>
          </p:cNvPr>
          <p:cNvSpPr txBox="1"/>
          <p:nvPr/>
        </p:nvSpPr>
        <p:spPr>
          <a:xfrm>
            <a:off x="773265" y="763014"/>
            <a:ext cx="2464788" cy="369332"/>
          </a:xfrm>
          <a:prstGeom prst="rect">
            <a:avLst/>
          </a:prstGeom>
          <a:solidFill>
            <a:schemeClr val="accent2">
              <a:lumMod val="40000"/>
              <a:lumOff val="60000"/>
            </a:schemeClr>
          </a:solidFill>
        </p:spPr>
        <p:txBody>
          <a:bodyPr wrap="square">
            <a:spAutoFit/>
          </a:bodyPr>
          <a:lstStyle/>
          <a:p>
            <a:r>
              <a:rPr lang="en-US" altLang="ja-JP" dirty="0"/>
              <a:t>print(</a:t>
            </a:r>
            <a:r>
              <a:rPr lang="en-US" altLang="ja-JP" dirty="0" err="1"/>
              <a:t>data.shape</a:t>
            </a:r>
            <a:r>
              <a:rPr lang="en-US" altLang="ja-JP" dirty="0"/>
              <a:t>)</a:t>
            </a:r>
            <a:endParaRPr lang="ja-JP" altLang="en-US" dirty="0"/>
          </a:p>
        </p:txBody>
      </p:sp>
      <p:sp>
        <p:nvSpPr>
          <p:cNvPr id="4" name="テキスト ボックス 3">
            <a:extLst>
              <a:ext uri="{FF2B5EF4-FFF2-40B4-BE49-F238E27FC236}">
                <a16:creationId xmlns:a16="http://schemas.microsoft.com/office/drawing/2014/main" id="{8875BDEC-1009-5BDB-8965-9C333B59F62D}"/>
              </a:ext>
            </a:extLst>
          </p:cNvPr>
          <p:cNvSpPr txBox="1"/>
          <p:nvPr/>
        </p:nvSpPr>
        <p:spPr>
          <a:xfrm>
            <a:off x="493565" y="240088"/>
            <a:ext cx="3420932" cy="369332"/>
          </a:xfrm>
          <a:prstGeom prst="rect">
            <a:avLst/>
          </a:prstGeom>
          <a:noFill/>
        </p:spPr>
        <p:txBody>
          <a:bodyPr wrap="square" rtlCol="0">
            <a:spAutoFit/>
          </a:bodyPr>
          <a:lstStyle/>
          <a:p>
            <a:r>
              <a:rPr kumimoji="1" lang="en-US" altLang="ja-JP" dirty="0"/>
              <a:t>data</a:t>
            </a:r>
            <a:r>
              <a:rPr kumimoji="1" lang="ja-JP" altLang="en-US" dirty="0"/>
              <a:t>は</a:t>
            </a:r>
            <a:r>
              <a:rPr kumimoji="1" lang="en-US" altLang="ja-JP" dirty="0" err="1"/>
              <a:t>x_train</a:t>
            </a:r>
            <a:r>
              <a:rPr kumimoji="1" lang="ja-JP" altLang="en-US" dirty="0"/>
              <a:t>の先頭</a:t>
            </a:r>
            <a:r>
              <a:rPr kumimoji="1" lang="en-US" altLang="ja-JP" dirty="0"/>
              <a:t>200</a:t>
            </a:r>
            <a:r>
              <a:rPr lang="ja-JP" altLang="en-US" dirty="0"/>
              <a:t>行</a:t>
            </a:r>
            <a:endParaRPr kumimoji="1" lang="en-US" altLang="ja-JP" dirty="0"/>
          </a:p>
        </p:txBody>
      </p:sp>
      <p:sp>
        <p:nvSpPr>
          <p:cNvPr id="2" name="テキスト ボックス 1">
            <a:extLst>
              <a:ext uri="{FF2B5EF4-FFF2-40B4-BE49-F238E27FC236}">
                <a16:creationId xmlns:a16="http://schemas.microsoft.com/office/drawing/2014/main" id="{62707B6C-68B9-A261-EB70-06777F0F6110}"/>
              </a:ext>
            </a:extLst>
          </p:cNvPr>
          <p:cNvSpPr txBox="1"/>
          <p:nvPr/>
        </p:nvSpPr>
        <p:spPr>
          <a:xfrm>
            <a:off x="773265" y="1808866"/>
            <a:ext cx="2464788" cy="369332"/>
          </a:xfrm>
          <a:prstGeom prst="rect">
            <a:avLst/>
          </a:prstGeom>
          <a:solidFill>
            <a:schemeClr val="accent2">
              <a:lumMod val="40000"/>
              <a:lumOff val="60000"/>
            </a:schemeClr>
          </a:solidFill>
        </p:spPr>
        <p:txBody>
          <a:bodyPr wrap="square">
            <a:spAutoFit/>
          </a:bodyPr>
          <a:lstStyle/>
          <a:p>
            <a:r>
              <a:rPr lang="en-US" altLang="ja-JP" dirty="0"/>
              <a:t>print(</a:t>
            </a:r>
            <a:r>
              <a:rPr lang="en-US" altLang="ja-JP" dirty="0" err="1"/>
              <a:t>result.shape</a:t>
            </a:r>
            <a:r>
              <a:rPr lang="en-US" altLang="ja-JP" dirty="0"/>
              <a:t>)</a:t>
            </a:r>
            <a:endParaRPr lang="ja-JP" altLang="en-US" dirty="0"/>
          </a:p>
        </p:txBody>
      </p:sp>
      <p:sp>
        <p:nvSpPr>
          <p:cNvPr id="6" name="テキスト ボックス 5">
            <a:extLst>
              <a:ext uri="{FF2B5EF4-FFF2-40B4-BE49-F238E27FC236}">
                <a16:creationId xmlns:a16="http://schemas.microsoft.com/office/drawing/2014/main" id="{E0E83EB7-5C59-0562-59CA-E3C49C610F57}"/>
              </a:ext>
            </a:extLst>
          </p:cNvPr>
          <p:cNvSpPr txBox="1"/>
          <p:nvPr/>
        </p:nvSpPr>
        <p:spPr>
          <a:xfrm>
            <a:off x="493564" y="1285940"/>
            <a:ext cx="4637833" cy="369332"/>
          </a:xfrm>
          <a:prstGeom prst="rect">
            <a:avLst/>
          </a:prstGeom>
          <a:noFill/>
        </p:spPr>
        <p:txBody>
          <a:bodyPr wrap="square" rtlCol="0">
            <a:spAutoFit/>
          </a:bodyPr>
          <a:lstStyle/>
          <a:p>
            <a:r>
              <a:rPr kumimoji="1" lang="en-US" altLang="ja-JP" dirty="0"/>
              <a:t>result</a:t>
            </a:r>
            <a:r>
              <a:rPr kumimoji="1" lang="ja-JP" altLang="en-US" dirty="0"/>
              <a:t>は</a:t>
            </a:r>
            <a:r>
              <a:rPr kumimoji="1" lang="en-US" altLang="ja-JP" dirty="0"/>
              <a:t>data</a:t>
            </a:r>
            <a:r>
              <a:rPr kumimoji="1" lang="ja-JP" altLang="en-US" dirty="0"/>
              <a:t>使って次元削減</a:t>
            </a:r>
            <a:r>
              <a:rPr kumimoji="1" lang="en-US" altLang="ja-JP" dirty="0"/>
              <a:t>(784</a:t>
            </a:r>
            <a:r>
              <a:rPr kumimoji="1" lang="ja-JP" altLang="en-US" dirty="0"/>
              <a:t>→</a:t>
            </a:r>
            <a:r>
              <a:rPr kumimoji="1" lang="en-US" altLang="ja-JP" dirty="0"/>
              <a:t>2</a:t>
            </a:r>
            <a:r>
              <a:rPr kumimoji="1" lang="ja-JP" altLang="en-US" dirty="0"/>
              <a:t>次元</a:t>
            </a:r>
            <a:r>
              <a:rPr kumimoji="1" lang="en-US" altLang="ja-JP" dirty="0"/>
              <a:t>)</a:t>
            </a:r>
          </a:p>
        </p:txBody>
      </p:sp>
      <p:pic>
        <p:nvPicPr>
          <p:cNvPr id="8" name="図 7">
            <a:extLst>
              <a:ext uri="{FF2B5EF4-FFF2-40B4-BE49-F238E27FC236}">
                <a16:creationId xmlns:a16="http://schemas.microsoft.com/office/drawing/2014/main" id="{7B67E01E-1EBC-C302-0EC8-5308927E0CC2}"/>
              </a:ext>
            </a:extLst>
          </p:cNvPr>
          <p:cNvPicPr>
            <a:picLocks noChangeAspect="1"/>
          </p:cNvPicPr>
          <p:nvPr/>
        </p:nvPicPr>
        <p:blipFill>
          <a:blip r:embed="rId2"/>
          <a:stretch>
            <a:fillRect/>
          </a:stretch>
        </p:blipFill>
        <p:spPr>
          <a:xfrm>
            <a:off x="6111920" y="609420"/>
            <a:ext cx="2717738" cy="628294"/>
          </a:xfrm>
          <a:prstGeom prst="rect">
            <a:avLst/>
          </a:prstGeom>
        </p:spPr>
      </p:pic>
      <p:pic>
        <p:nvPicPr>
          <p:cNvPr id="10" name="図 9">
            <a:extLst>
              <a:ext uri="{FF2B5EF4-FFF2-40B4-BE49-F238E27FC236}">
                <a16:creationId xmlns:a16="http://schemas.microsoft.com/office/drawing/2014/main" id="{6488CFB3-19F2-0A38-135B-EB70CF9BAD2C}"/>
              </a:ext>
            </a:extLst>
          </p:cNvPr>
          <p:cNvPicPr>
            <a:picLocks noChangeAspect="1"/>
          </p:cNvPicPr>
          <p:nvPr/>
        </p:nvPicPr>
        <p:blipFill>
          <a:blip r:embed="rId3"/>
          <a:stretch>
            <a:fillRect/>
          </a:stretch>
        </p:blipFill>
        <p:spPr>
          <a:xfrm>
            <a:off x="6111920" y="1680214"/>
            <a:ext cx="2842029" cy="574147"/>
          </a:xfrm>
          <a:prstGeom prst="rect">
            <a:avLst/>
          </a:prstGeom>
        </p:spPr>
      </p:pic>
      <p:sp>
        <p:nvSpPr>
          <p:cNvPr id="11" name="テキスト ボックス 10">
            <a:extLst>
              <a:ext uri="{FF2B5EF4-FFF2-40B4-BE49-F238E27FC236}">
                <a16:creationId xmlns:a16="http://schemas.microsoft.com/office/drawing/2014/main" id="{24841153-2956-9531-C48A-9B55B5B5459C}"/>
              </a:ext>
            </a:extLst>
          </p:cNvPr>
          <p:cNvSpPr txBox="1"/>
          <p:nvPr/>
        </p:nvSpPr>
        <p:spPr>
          <a:xfrm>
            <a:off x="773265" y="2950969"/>
            <a:ext cx="3141232" cy="369332"/>
          </a:xfrm>
          <a:prstGeom prst="rect">
            <a:avLst/>
          </a:prstGeom>
          <a:solidFill>
            <a:schemeClr val="accent2">
              <a:lumMod val="40000"/>
              <a:lumOff val="60000"/>
            </a:schemeClr>
          </a:solidFill>
        </p:spPr>
        <p:txBody>
          <a:bodyPr wrap="square">
            <a:spAutoFit/>
          </a:bodyPr>
          <a:lstStyle/>
          <a:p>
            <a:r>
              <a:rPr lang="en-US" altLang="ja-JP" dirty="0"/>
              <a:t>print(</a:t>
            </a:r>
            <a:r>
              <a:rPr lang="en-US" altLang="ja-JP" dirty="0" err="1"/>
              <a:t>y_train</a:t>
            </a:r>
            <a:r>
              <a:rPr lang="en-US" altLang="ja-JP" dirty="0"/>
              <a:t>[0:200].shape)</a:t>
            </a:r>
            <a:endParaRPr lang="ja-JP" altLang="en-US" dirty="0"/>
          </a:p>
        </p:txBody>
      </p:sp>
      <p:sp>
        <p:nvSpPr>
          <p:cNvPr id="12" name="テキスト ボックス 11">
            <a:extLst>
              <a:ext uri="{FF2B5EF4-FFF2-40B4-BE49-F238E27FC236}">
                <a16:creationId xmlns:a16="http://schemas.microsoft.com/office/drawing/2014/main" id="{F7CAC680-16BA-9C0B-54EA-7501B2E4BBEE}"/>
              </a:ext>
            </a:extLst>
          </p:cNvPr>
          <p:cNvSpPr txBox="1"/>
          <p:nvPr/>
        </p:nvSpPr>
        <p:spPr>
          <a:xfrm>
            <a:off x="493564" y="2428043"/>
            <a:ext cx="4949805" cy="369332"/>
          </a:xfrm>
          <a:prstGeom prst="rect">
            <a:avLst/>
          </a:prstGeom>
          <a:noFill/>
        </p:spPr>
        <p:txBody>
          <a:bodyPr wrap="square" rtlCol="0">
            <a:spAutoFit/>
          </a:bodyPr>
          <a:lstStyle/>
          <a:p>
            <a:r>
              <a:rPr kumimoji="1" lang="en-US" altLang="ja-JP" dirty="0" err="1"/>
              <a:t>y_train</a:t>
            </a:r>
            <a:r>
              <a:rPr kumimoji="1" lang="en-US" altLang="ja-JP" dirty="0"/>
              <a:t>[0:200]</a:t>
            </a:r>
            <a:r>
              <a:rPr kumimoji="1" lang="ja-JP" altLang="en-US" dirty="0"/>
              <a:t>は</a:t>
            </a:r>
            <a:r>
              <a:rPr kumimoji="1" lang="en-US" altLang="ja-JP" dirty="0"/>
              <a:t>data</a:t>
            </a:r>
            <a:r>
              <a:rPr kumimoji="1" lang="ja-JP" altLang="en-US" dirty="0"/>
              <a:t>に対応する正解</a:t>
            </a:r>
            <a:r>
              <a:rPr kumimoji="1" lang="en-US" altLang="ja-JP" dirty="0"/>
              <a:t>200</a:t>
            </a:r>
            <a:r>
              <a:rPr kumimoji="1" lang="ja-JP" altLang="en-US" dirty="0"/>
              <a:t>個</a:t>
            </a:r>
            <a:endParaRPr kumimoji="1" lang="en-US" altLang="ja-JP" dirty="0"/>
          </a:p>
        </p:txBody>
      </p:sp>
      <p:pic>
        <p:nvPicPr>
          <p:cNvPr id="14" name="図 13">
            <a:extLst>
              <a:ext uri="{FF2B5EF4-FFF2-40B4-BE49-F238E27FC236}">
                <a16:creationId xmlns:a16="http://schemas.microsoft.com/office/drawing/2014/main" id="{173DC00E-63EB-1257-20A6-0FA70D3DE460}"/>
              </a:ext>
            </a:extLst>
          </p:cNvPr>
          <p:cNvPicPr>
            <a:picLocks noChangeAspect="1"/>
          </p:cNvPicPr>
          <p:nvPr/>
        </p:nvPicPr>
        <p:blipFill>
          <a:blip r:embed="rId4"/>
          <a:stretch>
            <a:fillRect/>
          </a:stretch>
        </p:blipFill>
        <p:spPr>
          <a:xfrm>
            <a:off x="6095999" y="2825564"/>
            <a:ext cx="3340495" cy="574147"/>
          </a:xfrm>
          <a:prstGeom prst="rect">
            <a:avLst/>
          </a:prstGeom>
        </p:spPr>
      </p:pic>
    </p:spTree>
    <p:extLst>
      <p:ext uri="{BB962C8B-B14F-4D97-AF65-F5344CB8AC3E}">
        <p14:creationId xmlns:p14="http://schemas.microsoft.com/office/powerpoint/2010/main" val="2370565406"/>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D8A8FC95-E291-44AE-B442-D199E251F043}"/>
              </a:ext>
            </a:extLst>
          </p:cNvPr>
          <p:cNvSpPr txBox="1"/>
          <p:nvPr/>
        </p:nvSpPr>
        <p:spPr>
          <a:xfrm>
            <a:off x="773265" y="763014"/>
            <a:ext cx="2464788" cy="369332"/>
          </a:xfrm>
          <a:prstGeom prst="rect">
            <a:avLst/>
          </a:prstGeom>
          <a:solidFill>
            <a:schemeClr val="accent2">
              <a:lumMod val="40000"/>
              <a:lumOff val="60000"/>
            </a:schemeClr>
          </a:solidFill>
        </p:spPr>
        <p:txBody>
          <a:bodyPr wrap="square">
            <a:spAutoFit/>
          </a:bodyPr>
          <a:lstStyle/>
          <a:p>
            <a:r>
              <a:rPr lang="en-US" altLang="ja-JP" dirty="0"/>
              <a:t>print(</a:t>
            </a:r>
            <a:r>
              <a:rPr lang="en-US" altLang="ja-JP" dirty="0" err="1"/>
              <a:t>data.shape</a:t>
            </a:r>
            <a:r>
              <a:rPr lang="en-US" altLang="ja-JP" dirty="0"/>
              <a:t>)</a:t>
            </a:r>
            <a:endParaRPr lang="ja-JP" altLang="en-US" dirty="0"/>
          </a:p>
        </p:txBody>
      </p:sp>
      <p:sp>
        <p:nvSpPr>
          <p:cNvPr id="4" name="テキスト ボックス 3">
            <a:extLst>
              <a:ext uri="{FF2B5EF4-FFF2-40B4-BE49-F238E27FC236}">
                <a16:creationId xmlns:a16="http://schemas.microsoft.com/office/drawing/2014/main" id="{8875BDEC-1009-5BDB-8965-9C333B59F62D}"/>
              </a:ext>
            </a:extLst>
          </p:cNvPr>
          <p:cNvSpPr txBox="1"/>
          <p:nvPr/>
        </p:nvSpPr>
        <p:spPr>
          <a:xfrm>
            <a:off x="493565" y="240088"/>
            <a:ext cx="3420932" cy="369332"/>
          </a:xfrm>
          <a:prstGeom prst="rect">
            <a:avLst/>
          </a:prstGeom>
          <a:noFill/>
        </p:spPr>
        <p:txBody>
          <a:bodyPr wrap="square" rtlCol="0">
            <a:spAutoFit/>
          </a:bodyPr>
          <a:lstStyle/>
          <a:p>
            <a:r>
              <a:rPr kumimoji="1" lang="en-US" altLang="ja-JP" dirty="0"/>
              <a:t>data</a:t>
            </a:r>
            <a:r>
              <a:rPr kumimoji="1" lang="ja-JP" altLang="en-US" dirty="0"/>
              <a:t>は</a:t>
            </a:r>
            <a:r>
              <a:rPr kumimoji="1" lang="en-US" altLang="ja-JP" dirty="0" err="1"/>
              <a:t>x_train</a:t>
            </a:r>
            <a:r>
              <a:rPr kumimoji="1" lang="ja-JP" altLang="en-US" dirty="0"/>
              <a:t>の先頭</a:t>
            </a:r>
            <a:r>
              <a:rPr kumimoji="1" lang="en-US" altLang="ja-JP" dirty="0"/>
              <a:t>200</a:t>
            </a:r>
            <a:r>
              <a:rPr lang="ja-JP" altLang="en-US" dirty="0"/>
              <a:t>行</a:t>
            </a:r>
            <a:endParaRPr kumimoji="1" lang="en-US" altLang="ja-JP" dirty="0"/>
          </a:p>
        </p:txBody>
      </p:sp>
      <p:sp>
        <p:nvSpPr>
          <p:cNvPr id="2" name="テキスト ボックス 1">
            <a:extLst>
              <a:ext uri="{FF2B5EF4-FFF2-40B4-BE49-F238E27FC236}">
                <a16:creationId xmlns:a16="http://schemas.microsoft.com/office/drawing/2014/main" id="{62707B6C-68B9-A261-EB70-06777F0F6110}"/>
              </a:ext>
            </a:extLst>
          </p:cNvPr>
          <p:cNvSpPr txBox="1"/>
          <p:nvPr/>
        </p:nvSpPr>
        <p:spPr>
          <a:xfrm>
            <a:off x="773265" y="1808866"/>
            <a:ext cx="2464788" cy="369332"/>
          </a:xfrm>
          <a:prstGeom prst="rect">
            <a:avLst/>
          </a:prstGeom>
          <a:solidFill>
            <a:schemeClr val="accent2">
              <a:lumMod val="40000"/>
              <a:lumOff val="60000"/>
            </a:schemeClr>
          </a:solidFill>
        </p:spPr>
        <p:txBody>
          <a:bodyPr wrap="square">
            <a:spAutoFit/>
          </a:bodyPr>
          <a:lstStyle/>
          <a:p>
            <a:r>
              <a:rPr lang="en-US" altLang="ja-JP" dirty="0"/>
              <a:t>print(</a:t>
            </a:r>
            <a:r>
              <a:rPr lang="en-US" altLang="ja-JP" dirty="0" err="1"/>
              <a:t>result.shape</a:t>
            </a:r>
            <a:r>
              <a:rPr lang="en-US" altLang="ja-JP" dirty="0"/>
              <a:t>)</a:t>
            </a:r>
            <a:endParaRPr lang="ja-JP" altLang="en-US" dirty="0"/>
          </a:p>
        </p:txBody>
      </p:sp>
      <p:sp>
        <p:nvSpPr>
          <p:cNvPr id="6" name="テキスト ボックス 5">
            <a:extLst>
              <a:ext uri="{FF2B5EF4-FFF2-40B4-BE49-F238E27FC236}">
                <a16:creationId xmlns:a16="http://schemas.microsoft.com/office/drawing/2014/main" id="{E0E83EB7-5C59-0562-59CA-E3C49C610F57}"/>
              </a:ext>
            </a:extLst>
          </p:cNvPr>
          <p:cNvSpPr txBox="1"/>
          <p:nvPr/>
        </p:nvSpPr>
        <p:spPr>
          <a:xfrm>
            <a:off x="493564" y="1285940"/>
            <a:ext cx="4637833" cy="369332"/>
          </a:xfrm>
          <a:prstGeom prst="rect">
            <a:avLst/>
          </a:prstGeom>
          <a:noFill/>
        </p:spPr>
        <p:txBody>
          <a:bodyPr wrap="square" rtlCol="0">
            <a:spAutoFit/>
          </a:bodyPr>
          <a:lstStyle/>
          <a:p>
            <a:r>
              <a:rPr kumimoji="1" lang="en-US" altLang="ja-JP" dirty="0"/>
              <a:t>result</a:t>
            </a:r>
            <a:r>
              <a:rPr kumimoji="1" lang="ja-JP" altLang="en-US" dirty="0"/>
              <a:t>は</a:t>
            </a:r>
            <a:r>
              <a:rPr kumimoji="1" lang="en-US" altLang="ja-JP" dirty="0"/>
              <a:t>data</a:t>
            </a:r>
            <a:r>
              <a:rPr kumimoji="1" lang="ja-JP" altLang="en-US" dirty="0"/>
              <a:t>使って次元削減</a:t>
            </a:r>
            <a:r>
              <a:rPr kumimoji="1" lang="en-US" altLang="ja-JP" dirty="0"/>
              <a:t>(784</a:t>
            </a:r>
            <a:r>
              <a:rPr kumimoji="1" lang="ja-JP" altLang="en-US" dirty="0"/>
              <a:t>→</a:t>
            </a:r>
            <a:r>
              <a:rPr kumimoji="1" lang="en-US" altLang="ja-JP" dirty="0"/>
              <a:t>2</a:t>
            </a:r>
            <a:r>
              <a:rPr kumimoji="1" lang="ja-JP" altLang="en-US" dirty="0"/>
              <a:t>次元</a:t>
            </a:r>
            <a:r>
              <a:rPr kumimoji="1" lang="en-US" altLang="ja-JP" dirty="0"/>
              <a:t>)</a:t>
            </a:r>
          </a:p>
        </p:txBody>
      </p:sp>
      <p:pic>
        <p:nvPicPr>
          <p:cNvPr id="8" name="図 7">
            <a:extLst>
              <a:ext uri="{FF2B5EF4-FFF2-40B4-BE49-F238E27FC236}">
                <a16:creationId xmlns:a16="http://schemas.microsoft.com/office/drawing/2014/main" id="{7B67E01E-1EBC-C302-0EC8-5308927E0CC2}"/>
              </a:ext>
            </a:extLst>
          </p:cNvPr>
          <p:cNvPicPr>
            <a:picLocks noChangeAspect="1"/>
          </p:cNvPicPr>
          <p:nvPr/>
        </p:nvPicPr>
        <p:blipFill>
          <a:blip r:embed="rId3"/>
          <a:stretch>
            <a:fillRect/>
          </a:stretch>
        </p:blipFill>
        <p:spPr>
          <a:xfrm>
            <a:off x="6111920" y="609420"/>
            <a:ext cx="2717738" cy="628294"/>
          </a:xfrm>
          <a:prstGeom prst="rect">
            <a:avLst/>
          </a:prstGeom>
        </p:spPr>
      </p:pic>
      <p:pic>
        <p:nvPicPr>
          <p:cNvPr id="10" name="図 9">
            <a:extLst>
              <a:ext uri="{FF2B5EF4-FFF2-40B4-BE49-F238E27FC236}">
                <a16:creationId xmlns:a16="http://schemas.microsoft.com/office/drawing/2014/main" id="{6488CFB3-19F2-0A38-135B-EB70CF9BAD2C}"/>
              </a:ext>
            </a:extLst>
          </p:cNvPr>
          <p:cNvPicPr>
            <a:picLocks noChangeAspect="1"/>
          </p:cNvPicPr>
          <p:nvPr/>
        </p:nvPicPr>
        <p:blipFill>
          <a:blip r:embed="rId4"/>
          <a:stretch>
            <a:fillRect/>
          </a:stretch>
        </p:blipFill>
        <p:spPr>
          <a:xfrm>
            <a:off x="6111920" y="1680214"/>
            <a:ext cx="2842029" cy="574147"/>
          </a:xfrm>
          <a:prstGeom prst="rect">
            <a:avLst/>
          </a:prstGeom>
        </p:spPr>
      </p:pic>
      <p:sp>
        <p:nvSpPr>
          <p:cNvPr id="11" name="テキスト ボックス 10">
            <a:extLst>
              <a:ext uri="{FF2B5EF4-FFF2-40B4-BE49-F238E27FC236}">
                <a16:creationId xmlns:a16="http://schemas.microsoft.com/office/drawing/2014/main" id="{24841153-2956-9531-C48A-9B55B5B5459C}"/>
              </a:ext>
            </a:extLst>
          </p:cNvPr>
          <p:cNvSpPr txBox="1"/>
          <p:nvPr/>
        </p:nvSpPr>
        <p:spPr>
          <a:xfrm>
            <a:off x="773265" y="2950969"/>
            <a:ext cx="3141232" cy="369332"/>
          </a:xfrm>
          <a:prstGeom prst="rect">
            <a:avLst/>
          </a:prstGeom>
          <a:solidFill>
            <a:schemeClr val="accent2">
              <a:lumMod val="40000"/>
              <a:lumOff val="60000"/>
            </a:schemeClr>
          </a:solidFill>
        </p:spPr>
        <p:txBody>
          <a:bodyPr wrap="square">
            <a:spAutoFit/>
          </a:bodyPr>
          <a:lstStyle/>
          <a:p>
            <a:r>
              <a:rPr lang="en-US" altLang="ja-JP" dirty="0"/>
              <a:t>print(</a:t>
            </a:r>
            <a:r>
              <a:rPr lang="en-US" altLang="ja-JP" dirty="0" err="1"/>
              <a:t>y_train</a:t>
            </a:r>
            <a:r>
              <a:rPr lang="en-US" altLang="ja-JP" dirty="0"/>
              <a:t>[0:200].shape)</a:t>
            </a:r>
            <a:endParaRPr lang="ja-JP" altLang="en-US" dirty="0"/>
          </a:p>
        </p:txBody>
      </p:sp>
      <p:sp>
        <p:nvSpPr>
          <p:cNvPr id="12" name="テキスト ボックス 11">
            <a:extLst>
              <a:ext uri="{FF2B5EF4-FFF2-40B4-BE49-F238E27FC236}">
                <a16:creationId xmlns:a16="http://schemas.microsoft.com/office/drawing/2014/main" id="{F7CAC680-16BA-9C0B-54EA-7501B2E4BBEE}"/>
              </a:ext>
            </a:extLst>
          </p:cNvPr>
          <p:cNvSpPr txBox="1"/>
          <p:nvPr/>
        </p:nvSpPr>
        <p:spPr>
          <a:xfrm>
            <a:off x="493564" y="2428043"/>
            <a:ext cx="4949805" cy="369332"/>
          </a:xfrm>
          <a:prstGeom prst="rect">
            <a:avLst/>
          </a:prstGeom>
          <a:noFill/>
        </p:spPr>
        <p:txBody>
          <a:bodyPr wrap="square" rtlCol="0">
            <a:spAutoFit/>
          </a:bodyPr>
          <a:lstStyle/>
          <a:p>
            <a:r>
              <a:rPr kumimoji="1" lang="en-US" altLang="ja-JP" dirty="0" err="1"/>
              <a:t>y_train</a:t>
            </a:r>
            <a:r>
              <a:rPr kumimoji="1" lang="en-US" altLang="ja-JP" dirty="0"/>
              <a:t>[0:200]</a:t>
            </a:r>
            <a:r>
              <a:rPr kumimoji="1" lang="ja-JP" altLang="en-US" dirty="0"/>
              <a:t>は</a:t>
            </a:r>
            <a:r>
              <a:rPr kumimoji="1" lang="en-US" altLang="ja-JP" dirty="0"/>
              <a:t>data</a:t>
            </a:r>
            <a:r>
              <a:rPr kumimoji="1" lang="ja-JP" altLang="en-US" dirty="0"/>
              <a:t>に対応する正解</a:t>
            </a:r>
            <a:r>
              <a:rPr kumimoji="1" lang="en-US" altLang="ja-JP" dirty="0"/>
              <a:t>200</a:t>
            </a:r>
            <a:r>
              <a:rPr kumimoji="1" lang="ja-JP" altLang="en-US" dirty="0"/>
              <a:t>個</a:t>
            </a:r>
            <a:endParaRPr kumimoji="1" lang="en-US" altLang="ja-JP" dirty="0"/>
          </a:p>
        </p:txBody>
      </p:sp>
      <p:pic>
        <p:nvPicPr>
          <p:cNvPr id="14" name="図 13">
            <a:extLst>
              <a:ext uri="{FF2B5EF4-FFF2-40B4-BE49-F238E27FC236}">
                <a16:creationId xmlns:a16="http://schemas.microsoft.com/office/drawing/2014/main" id="{173DC00E-63EB-1257-20A6-0FA70D3DE460}"/>
              </a:ext>
            </a:extLst>
          </p:cNvPr>
          <p:cNvPicPr>
            <a:picLocks noChangeAspect="1"/>
          </p:cNvPicPr>
          <p:nvPr/>
        </p:nvPicPr>
        <p:blipFill>
          <a:blip r:embed="rId5"/>
          <a:stretch>
            <a:fillRect/>
          </a:stretch>
        </p:blipFill>
        <p:spPr>
          <a:xfrm>
            <a:off x="6095999" y="2825564"/>
            <a:ext cx="3340495" cy="574147"/>
          </a:xfrm>
          <a:prstGeom prst="rect">
            <a:avLst/>
          </a:prstGeom>
        </p:spPr>
      </p:pic>
      <p:sp>
        <p:nvSpPr>
          <p:cNvPr id="5" name="テキスト ボックス 4">
            <a:extLst>
              <a:ext uri="{FF2B5EF4-FFF2-40B4-BE49-F238E27FC236}">
                <a16:creationId xmlns:a16="http://schemas.microsoft.com/office/drawing/2014/main" id="{8B91BFC9-1479-1012-E5A0-AA13CEE29A40}"/>
              </a:ext>
            </a:extLst>
          </p:cNvPr>
          <p:cNvSpPr txBox="1"/>
          <p:nvPr/>
        </p:nvSpPr>
        <p:spPr>
          <a:xfrm>
            <a:off x="1016596" y="3970914"/>
            <a:ext cx="5217460" cy="369332"/>
          </a:xfrm>
          <a:prstGeom prst="rect">
            <a:avLst/>
          </a:prstGeom>
          <a:noFill/>
        </p:spPr>
        <p:txBody>
          <a:bodyPr wrap="square" rtlCol="0">
            <a:spAutoFit/>
          </a:bodyPr>
          <a:lstStyle/>
          <a:p>
            <a:r>
              <a:rPr kumimoji="1" lang="en-US" altLang="ja-JP" dirty="0"/>
              <a:t>200</a:t>
            </a:r>
            <a:r>
              <a:rPr kumimoji="1" lang="ja-JP" altLang="en-US" dirty="0"/>
              <a:t>行の中で正解ラベルの数字が</a:t>
            </a:r>
            <a:r>
              <a:rPr kumimoji="1" lang="en-US" altLang="ja-JP" dirty="0"/>
              <a:t>0</a:t>
            </a:r>
            <a:r>
              <a:rPr kumimoji="1" lang="ja-JP" altLang="en-US" dirty="0"/>
              <a:t>の行は</a:t>
            </a:r>
            <a:endParaRPr kumimoji="1" lang="en-US" altLang="ja-JP" dirty="0"/>
          </a:p>
        </p:txBody>
      </p:sp>
      <p:sp>
        <p:nvSpPr>
          <p:cNvPr id="13" name="テキスト ボックス 12">
            <a:extLst>
              <a:ext uri="{FF2B5EF4-FFF2-40B4-BE49-F238E27FC236}">
                <a16:creationId xmlns:a16="http://schemas.microsoft.com/office/drawing/2014/main" id="{14D313B2-5C18-7277-822E-7862E32977EF}"/>
              </a:ext>
            </a:extLst>
          </p:cNvPr>
          <p:cNvSpPr txBox="1"/>
          <p:nvPr/>
        </p:nvSpPr>
        <p:spPr>
          <a:xfrm>
            <a:off x="1016596" y="4433627"/>
            <a:ext cx="5217460" cy="369332"/>
          </a:xfrm>
          <a:prstGeom prst="rect">
            <a:avLst/>
          </a:prstGeom>
          <a:noFill/>
        </p:spPr>
        <p:txBody>
          <a:bodyPr wrap="square" rtlCol="0">
            <a:spAutoFit/>
          </a:bodyPr>
          <a:lstStyle/>
          <a:p>
            <a:r>
              <a:rPr kumimoji="1" lang="en-US" altLang="ja-JP" dirty="0"/>
              <a:t>list0 = [</a:t>
            </a:r>
            <a:r>
              <a:rPr kumimoji="1" lang="en-US" altLang="ja-JP" dirty="0" err="1"/>
              <a:t>i</a:t>
            </a:r>
            <a:r>
              <a:rPr kumimoji="1" lang="en-US" altLang="ja-JP" dirty="0"/>
              <a:t> for </a:t>
            </a:r>
            <a:r>
              <a:rPr kumimoji="1" lang="en-US" altLang="ja-JP" dirty="0" err="1"/>
              <a:t>i</a:t>
            </a:r>
            <a:r>
              <a:rPr kumimoji="1" lang="en-US" altLang="ja-JP" dirty="0"/>
              <a:t> in range(0,200) if </a:t>
            </a:r>
            <a:r>
              <a:rPr kumimoji="1" lang="en-US" altLang="ja-JP" dirty="0" err="1"/>
              <a:t>y_train</a:t>
            </a:r>
            <a:r>
              <a:rPr kumimoji="1" lang="en-US" altLang="ja-JP" dirty="0"/>
              <a:t>[</a:t>
            </a:r>
            <a:r>
              <a:rPr kumimoji="1" lang="en-US" altLang="ja-JP" dirty="0" err="1"/>
              <a:t>i</a:t>
            </a:r>
            <a:r>
              <a:rPr kumimoji="1" lang="en-US" altLang="ja-JP" dirty="0"/>
              <a:t>] == 0]</a:t>
            </a:r>
          </a:p>
        </p:txBody>
      </p:sp>
    </p:spTree>
    <p:extLst>
      <p:ext uri="{BB962C8B-B14F-4D97-AF65-F5344CB8AC3E}">
        <p14:creationId xmlns:p14="http://schemas.microsoft.com/office/powerpoint/2010/main" val="4257655430"/>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D8A8FC95-E291-44AE-B442-D199E251F043}"/>
              </a:ext>
            </a:extLst>
          </p:cNvPr>
          <p:cNvSpPr txBox="1"/>
          <p:nvPr/>
        </p:nvSpPr>
        <p:spPr>
          <a:xfrm>
            <a:off x="773265" y="763014"/>
            <a:ext cx="2464788" cy="369332"/>
          </a:xfrm>
          <a:prstGeom prst="rect">
            <a:avLst/>
          </a:prstGeom>
          <a:solidFill>
            <a:schemeClr val="accent2">
              <a:lumMod val="40000"/>
              <a:lumOff val="60000"/>
            </a:schemeClr>
          </a:solidFill>
        </p:spPr>
        <p:txBody>
          <a:bodyPr wrap="square">
            <a:spAutoFit/>
          </a:bodyPr>
          <a:lstStyle/>
          <a:p>
            <a:r>
              <a:rPr lang="en-US" altLang="ja-JP" dirty="0"/>
              <a:t>print(</a:t>
            </a:r>
            <a:r>
              <a:rPr lang="en-US" altLang="ja-JP" dirty="0" err="1"/>
              <a:t>data.shape</a:t>
            </a:r>
            <a:r>
              <a:rPr lang="en-US" altLang="ja-JP" dirty="0"/>
              <a:t>)</a:t>
            </a:r>
            <a:endParaRPr lang="ja-JP" altLang="en-US" dirty="0"/>
          </a:p>
        </p:txBody>
      </p:sp>
      <p:sp>
        <p:nvSpPr>
          <p:cNvPr id="4" name="テキスト ボックス 3">
            <a:extLst>
              <a:ext uri="{FF2B5EF4-FFF2-40B4-BE49-F238E27FC236}">
                <a16:creationId xmlns:a16="http://schemas.microsoft.com/office/drawing/2014/main" id="{8875BDEC-1009-5BDB-8965-9C333B59F62D}"/>
              </a:ext>
            </a:extLst>
          </p:cNvPr>
          <p:cNvSpPr txBox="1"/>
          <p:nvPr/>
        </p:nvSpPr>
        <p:spPr>
          <a:xfrm>
            <a:off x="493565" y="240088"/>
            <a:ext cx="3420932" cy="369332"/>
          </a:xfrm>
          <a:prstGeom prst="rect">
            <a:avLst/>
          </a:prstGeom>
          <a:noFill/>
        </p:spPr>
        <p:txBody>
          <a:bodyPr wrap="square" rtlCol="0">
            <a:spAutoFit/>
          </a:bodyPr>
          <a:lstStyle/>
          <a:p>
            <a:r>
              <a:rPr kumimoji="1" lang="en-US" altLang="ja-JP" dirty="0"/>
              <a:t>data</a:t>
            </a:r>
            <a:r>
              <a:rPr kumimoji="1" lang="ja-JP" altLang="en-US" dirty="0"/>
              <a:t>は</a:t>
            </a:r>
            <a:r>
              <a:rPr kumimoji="1" lang="en-US" altLang="ja-JP" dirty="0" err="1"/>
              <a:t>x_train</a:t>
            </a:r>
            <a:r>
              <a:rPr kumimoji="1" lang="ja-JP" altLang="en-US" dirty="0"/>
              <a:t>の先頭</a:t>
            </a:r>
            <a:r>
              <a:rPr kumimoji="1" lang="en-US" altLang="ja-JP" dirty="0"/>
              <a:t>200</a:t>
            </a:r>
            <a:r>
              <a:rPr lang="ja-JP" altLang="en-US" dirty="0"/>
              <a:t>行</a:t>
            </a:r>
            <a:endParaRPr kumimoji="1" lang="en-US" altLang="ja-JP" dirty="0"/>
          </a:p>
        </p:txBody>
      </p:sp>
      <p:sp>
        <p:nvSpPr>
          <p:cNvPr id="2" name="テキスト ボックス 1">
            <a:extLst>
              <a:ext uri="{FF2B5EF4-FFF2-40B4-BE49-F238E27FC236}">
                <a16:creationId xmlns:a16="http://schemas.microsoft.com/office/drawing/2014/main" id="{62707B6C-68B9-A261-EB70-06777F0F6110}"/>
              </a:ext>
            </a:extLst>
          </p:cNvPr>
          <p:cNvSpPr txBox="1"/>
          <p:nvPr/>
        </p:nvSpPr>
        <p:spPr>
          <a:xfrm>
            <a:off x="773265" y="1808866"/>
            <a:ext cx="2464788" cy="369332"/>
          </a:xfrm>
          <a:prstGeom prst="rect">
            <a:avLst/>
          </a:prstGeom>
          <a:solidFill>
            <a:schemeClr val="accent2">
              <a:lumMod val="40000"/>
              <a:lumOff val="60000"/>
            </a:schemeClr>
          </a:solidFill>
        </p:spPr>
        <p:txBody>
          <a:bodyPr wrap="square">
            <a:spAutoFit/>
          </a:bodyPr>
          <a:lstStyle/>
          <a:p>
            <a:r>
              <a:rPr lang="en-US" altLang="ja-JP" dirty="0"/>
              <a:t>print(</a:t>
            </a:r>
            <a:r>
              <a:rPr lang="en-US" altLang="ja-JP" dirty="0" err="1"/>
              <a:t>result.shape</a:t>
            </a:r>
            <a:r>
              <a:rPr lang="en-US" altLang="ja-JP" dirty="0"/>
              <a:t>)</a:t>
            </a:r>
            <a:endParaRPr lang="ja-JP" altLang="en-US" dirty="0"/>
          </a:p>
        </p:txBody>
      </p:sp>
      <p:sp>
        <p:nvSpPr>
          <p:cNvPr id="6" name="テキスト ボックス 5">
            <a:extLst>
              <a:ext uri="{FF2B5EF4-FFF2-40B4-BE49-F238E27FC236}">
                <a16:creationId xmlns:a16="http://schemas.microsoft.com/office/drawing/2014/main" id="{E0E83EB7-5C59-0562-59CA-E3C49C610F57}"/>
              </a:ext>
            </a:extLst>
          </p:cNvPr>
          <p:cNvSpPr txBox="1"/>
          <p:nvPr/>
        </p:nvSpPr>
        <p:spPr>
          <a:xfrm>
            <a:off x="493564" y="1285940"/>
            <a:ext cx="4637833" cy="369332"/>
          </a:xfrm>
          <a:prstGeom prst="rect">
            <a:avLst/>
          </a:prstGeom>
          <a:noFill/>
        </p:spPr>
        <p:txBody>
          <a:bodyPr wrap="square" rtlCol="0">
            <a:spAutoFit/>
          </a:bodyPr>
          <a:lstStyle/>
          <a:p>
            <a:r>
              <a:rPr kumimoji="1" lang="en-US" altLang="ja-JP" dirty="0"/>
              <a:t>result</a:t>
            </a:r>
            <a:r>
              <a:rPr kumimoji="1" lang="ja-JP" altLang="en-US" dirty="0"/>
              <a:t>は</a:t>
            </a:r>
            <a:r>
              <a:rPr kumimoji="1" lang="en-US" altLang="ja-JP" dirty="0"/>
              <a:t>data</a:t>
            </a:r>
            <a:r>
              <a:rPr kumimoji="1" lang="ja-JP" altLang="en-US" dirty="0"/>
              <a:t>使って次元削減</a:t>
            </a:r>
            <a:r>
              <a:rPr kumimoji="1" lang="en-US" altLang="ja-JP" dirty="0"/>
              <a:t>(784</a:t>
            </a:r>
            <a:r>
              <a:rPr kumimoji="1" lang="ja-JP" altLang="en-US" dirty="0"/>
              <a:t>→</a:t>
            </a:r>
            <a:r>
              <a:rPr kumimoji="1" lang="en-US" altLang="ja-JP" dirty="0"/>
              <a:t>2</a:t>
            </a:r>
            <a:r>
              <a:rPr kumimoji="1" lang="ja-JP" altLang="en-US" dirty="0"/>
              <a:t>次元</a:t>
            </a:r>
            <a:r>
              <a:rPr kumimoji="1" lang="en-US" altLang="ja-JP" dirty="0"/>
              <a:t>)</a:t>
            </a:r>
          </a:p>
        </p:txBody>
      </p:sp>
      <p:pic>
        <p:nvPicPr>
          <p:cNvPr id="8" name="図 7">
            <a:extLst>
              <a:ext uri="{FF2B5EF4-FFF2-40B4-BE49-F238E27FC236}">
                <a16:creationId xmlns:a16="http://schemas.microsoft.com/office/drawing/2014/main" id="{7B67E01E-1EBC-C302-0EC8-5308927E0CC2}"/>
              </a:ext>
            </a:extLst>
          </p:cNvPr>
          <p:cNvPicPr>
            <a:picLocks noChangeAspect="1"/>
          </p:cNvPicPr>
          <p:nvPr/>
        </p:nvPicPr>
        <p:blipFill>
          <a:blip r:embed="rId3"/>
          <a:stretch>
            <a:fillRect/>
          </a:stretch>
        </p:blipFill>
        <p:spPr>
          <a:xfrm>
            <a:off x="6111920" y="609420"/>
            <a:ext cx="2717738" cy="628294"/>
          </a:xfrm>
          <a:prstGeom prst="rect">
            <a:avLst/>
          </a:prstGeom>
        </p:spPr>
      </p:pic>
      <p:pic>
        <p:nvPicPr>
          <p:cNvPr id="10" name="図 9">
            <a:extLst>
              <a:ext uri="{FF2B5EF4-FFF2-40B4-BE49-F238E27FC236}">
                <a16:creationId xmlns:a16="http://schemas.microsoft.com/office/drawing/2014/main" id="{6488CFB3-19F2-0A38-135B-EB70CF9BAD2C}"/>
              </a:ext>
            </a:extLst>
          </p:cNvPr>
          <p:cNvPicPr>
            <a:picLocks noChangeAspect="1"/>
          </p:cNvPicPr>
          <p:nvPr/>
        </p:nvPicPr>
        <p:blipFill>
          <a:blip r:embed="rId4"/>
          <a:stretch>
            <a:fillRect/>
          </a:stretch>
        </p:blipFill>
        <p:spPr>
          <a:xfrm>
            <a:off x="6111920" y="1680214"/>
            <a:ext cx="2842029" cy="574147"/>
          </a:xfrm>
          <a:prstGeom prst="rect">
            <a:avLst/>
          </a:prstGeom>
        </p:spPr>
      </p:pic>
      <p:sp>
        <p:nvSpPr>
          <p:cNvPr id="11" name="テキスト ボックス 10">
            <a:extLst>
              <a:ext uri="{FF2B5EF4-FFF2-40B4-BE49-F238E27FC236}">
                <a16:creationId xmlns:a16="http://schemas.microsoft.com/office/drawing/2014/main" id="{24841153-2956-9531-C48A-9B55B5B5459C}"/>
              </a:ext>
            </a:extLst>
          </p:cNvPr>
          <p:cNvSpPr txBox="1"/>
          <p:nvPr/>
        </p:nvSpPr>
        <p:spPr>
          <a:xfrm>
            <a:off x="773265" y="2950969"/>
            <a:ext cx="3141232" cy="369332"/>
          </a:xfrm>
          <a:prstGeom prst="rect">
            <a:avLst/>
          </a:prstGeom>
          <a:solidFill>
            <a:schemeClr val="accent2">
              <a:lumMod val="40000"/>
              <a:lumOff val="60000"/>
            </a:schemeClr>
          </a:solidFill>
        </p:spPr>
        <p:txBody>
          <a:bodyPr wrap="square">
            <a:spAutoFit/>
          </a:bodyPr>
          <a:lstStyle/>
          <a:p>
            <a:r>
              <a:rPr lang="en-US" altLang="ja-JP" dirty="0"/>
              <a:t>print(</a:t>
            </a:r>
            <a:r>
              <a:rPr lang="en-US" altLang="ja-JP" dirty="0" err="1"/>
              <a:t>y_train</a:t>
            </a:r>
            <a:r>
              <a:rPr lang="en-US" altLang="ja-JP" dirty="0"/>
              <a:t>[0:200].shape)</a:t>
            </a:r>
            <a:endParaRPr lang="ja-JP" altLang="en-US" dirty="0"/>
          </a:p>
        </p:txBody>
      </p:sp>
      <p:sp>
        <p:nvSpPr>
          <p:cNvPr id="12" name="テキスト ボックス 11">
            <a:extLst>
              <a:ext uri="{FF2B5EF4-FFF2-40B4-BE49-F238E27FC236}">
                <a16:creationId xmlns:a16="http://schemas.microsoft.com/office/drawing/2014/main" id="{F7CAC680-16BA-9C0B-54EA-7501B2E4BBEE}"/>
              </a:ext>
            </a:extLst>
          </p:cNvPr>
          <p:cNvSpPr txBox="1"/>
          <p:nvPr/>
        </p:nvSpPr>
        <p:spPr>
          <a:xfrm>
            <a:off x="493564" y="2428043"/>
            <a:ext cx="4949805" cy="369332"/>
          </a:xfrm>
          <a:prstGeom prst="rect">
            <a:avLst/>
          </a:prstGeom>
          <a:noFill/>
        </p:spPr>
        <p:txBody>
          <a:bodyPr wrap="square" rtlCol="0">
            <a:spAutoFit/>
          </a:bodyPr>
          <a:lstStyle/>
          <a:p>
            <a:r>
              <a:rPr kumimoji="1" lang="en-US" altLang="ja-JP" dirty="0" err="1"/>
              <a:t>y_train</a:t>
            </a:r>
            <a:r>
              <a:rPr kumimoji="1" lang="en-US" altLang="ja-JP" dirty="0"/>
              <a:t>[0:200]</a:t>
            </a:r>
            <a:r>
              <a:rPr kumimoji="1" lang="ja-JP" altLang="en-US" dirty="0"/>
              <a:t>は</a:t>
            </a:r>
            <a:r>
              <a:rPr kumimoji="1" lang="en-US" altLang="ja-JP" dirty="0"/>
              <a:t>data</a:t>
            </a:r>
            <a:r>
              <a:rPr kumimoji="1" lang="ja-JP" altLang="en-US" dirty="0"/>
              <a:t>に対応する正解</a:t>
            </a:r>
            <a:r>
              <a:rPr kumimoji="1" lang="en-US" altLang="ja-JP" dirty="0"/>
              <a:t>200</a:t>
            </a:r>
            <a:r>
              <a:rPr kumimoji="1" lang="ja-JP" altLang="en-US" dirty="0"/>
              <a:t>個</a:t>
            </a:r>
            <a:endParaRPr kumimoji="1" lang="en-US" altLang="ja-JP" dirty="0"/>
          </a:p>
        </p:txBody>
      </p:sp>
      <p:pic>
        <p:nvPicPr>
          <p:cNvPr id="14" name="図 13">
            <a:extLst>
              <a:ext uri="{FF2B5EF4-FFF2-40B4-BE49-F238E27FC236}">
                <a16:creationId xmlns:a16="http://schemas.microsoft.com/office/drawing/2014/main" id="{173DC00E-63EB-1257-20A6-0FA70D3DE460}"/>
              </a:ext>
            </a:extLst>
          </p:cNvPr>
          <p:cNvPicPr>
            <a:picLocks noChangeAspect="1"/>
          </p:cNvPicPr>
          <p:nvPr/>
        </p:nvPicPr>
        <p:blipFill>
          <a:blip r:embed="rId5"/>
          <a:stretch>
            <a:fillRect/>
          </a:stretch>
        </p:blipFill>
        <p:spPr>
          <a:xfrm>
            <a:off x="6095999" y="2825564"/>
            <a:ext cx="3340495" cy="574147"/>
          </a:xfrm>
          <a:prstGeom prst="rect">
            <a:avLst/>
          </a:prstGeom>
        </p:spPr>
      </p:pic>
      <p:sp>
        <p:nvSpPr>
          <p:cNvPr id="13" name="テキスト ボックス 12">
            <a:extLst>
              <a:ext uri="{FF2B5EF4-FFF2-40B4-BE49-F238E27FC236}">
                <a16:creationId xmlns:a16="http://schemas.microsoft.com/office/drawing/2014/main" id="{14D313B2-5C18-7277-822E-7862E32977EF}"/>
              </a:ext>
            </a:extLst>
          </p:cNvPr>
          <p:cNvSpPr txBox="1"/>
          <p:nvPr/>
        </p:nvSpPr>
        <p:spPr>
          <a:xfrm>
            <a:off x="1016596" y="4433627"/>
            <a:ext cx="5217460" cy="369332"/>
          </a:xfrm>
          <a:prstGeom prst="rect">
            <a:avLst/>
          </a:prstGeom>
          <a:noFill/>
        </p:spPr>
        <p:txBody>
          <a:bodyPr wrap="square" rtlCol="0">
            <a:spAutoFit/>
          </a:bodyPr>
          <a:lstStyle/>
          <a:p>
            <a:r>
              <a:rPr kumimoji="1" lang="en-US" altLang="ja-JP" dirty="0"/>
              <a:t>list0 = [</a:t>
            </a:r>
            <a:r>
              <a:rPr kumimoji="1" lang="en-US" altLang="ja-JP" dirty="0" err="1"/>
              <a:t>i</a:t>
            </a:r>
            <a:r>
              <a:rPr kumimoji="1" lang="en-US" altLang="ja-JP" dirty="0"/>
              <a:t> for </a:t>
            </a:r>
            <a:r>
              <a:rPr kumimoji="1" lang="en-US" altLang="ja-JP" dirty="0" err="1"/>
              <a:t>i</a:t>
            </a:r>
            <a:r>
              <a:rPr kumimoji="1" lang="en-US" altLang="ja-JP" dirty="0"/>
              <a:t> in range(0,200) if </a:t>
            </a:r>
            <a:r>
              <a:rPr kumimoji="1" lang="en-US" altLang="ja-JP" dirty="0" err="1"/>
              <a:t>y_train</a:t>
            </a:r>
            <a:r>
              <a:rPr kumimoji="1" lang="en-US" altLang="ja-JP" dirty="0"/>
              <a:t>[</a:t>
            </a:r>
            <a:r>
              <a:rPr kumimoji="1" lang="en-US" altLang="ja-JP" dirty="0" err="1"/>
              <a:t>i</a:t>
            </a:r>
            <a:r>
              <a:rPr kumimoji="1" lang="en-US" altLang="ja-JP" dirty="0"/>
              <a:t>] == 0]</a:t>
            </a:r>
          </a:p>
        </p:txBody>
      </p:sp>
      <p:sp>
        <p:nvSpPr>
          <p:cNvPr id="16" name="テキスト ボックス 15">
            <a:extLst>
              <a:ext uri="{FF2B5EF4-FFF2-40B4-BE49-F238E27FC236}">
                <a16:creationId xmlns:a16="http://schemas.microsoft.com/office/drawing/2014/main" id="{7EA1ADB0-E501-1EAC-CF63-98B47E1D0A41}"/>
              </a:ext>
            </a:extLst>
          </p:cNvPr>
          <p:cNvSpPr txBox="1"/>
          <p:nvPr/>
        </p:nvSpPr>
        <p:spPr>
          <a:xfrm>
            <a:off x="1016596" y="3970914"/>
            <a:ext cx="5217460" cy="369332"/>
          </a:xfrm>
          <a:prstGeom prst="rect">
            <a:avLst/>
          </a:prstGeom>
          <a:noFill/>
        </p:spPr>
        <p:txBody>
          <a:bodyPr wrap="square" rtlCol="0">
            <a:spAutoFit/>
          </a:bodyPr>
          <a:lstStyle/>
          <a:p>
            <a:r>
              <a:rPr kumimoji="1" lang="en-US" altLang="ja-JP" dirty="0"/>
              <a:t>200</a:t>
            </a:r>
            <a:r>
              <a:rPr kumimoji="1" lang="ja-JP" altLang="en-US" dirty="0"/>
              <a:t>行の中で正解ラベルの数字が</a:t>
            </a:r>
            <a:r>
              <a:rPr kumimoji="1" lang="en-US" altLang="ja-JP" dirty="0"/>
              <a:t>0</a:t>
            </a:r>
            <a:r>
              <a:rPr kumimoji="1" lang="ja-JP" altLang="en-US" dirty="0"/>
              <a:t>の行は</a:t>
            </a:r>
            <a:endParaRPr kumimoji="1" lang="en-US" altLang="ja-JP" dirty="0"/>
          </a:p>
        </p:txBody>
      </p:sp>
      <p:sp>
        <p:nvSpPr>
          <p:cNvPr id="23" name="テキスト ボックス 22">
            <a:extLst>
              <a:ext uri="{FF2B5EF4-FFF2-40B4-BE49-F238E27FC236}">
                <a16:creationId xmlns:a16="http://schemas.microsoft.com/office/drawing/2014/main" id="{C4ABBA2D-A86C-2D5F-7DB0-36EF65761A6A}"/>
              </a:ext>
            </a:extLst>
          </p:cNvPr>
          <p:cNvSpPr txBox="1"/>
          <p:nvPr/>
        </p:nvSpPr>
        <p:spPr>
          <a:xfrm>
            <a:off x="1262061" y="4911449"/>
            <a:ext cx="5142701" cy="369332"/>
          </a:xfrm>
          <a:prstGeom prst="rect">
            <a:avLst/>
          </a:prstGeom>
          <a:solidFill>
            <a:schemeClr val="accent6">
              <a:lumMod val="20000"/>
              <a:lumOff val="80000"/>
            </a:schemeClr>
          </a:solidFill>
        </p:spPr>
        <p:txBody>
          <a:bodyPr wrap="square">
            <a:spAutoFit/>
          </a:bodyPr>
          <a:lstStyle/>
          <a:p>
            <a:r>
              <a:rPr lang="en-US" altLang="ja-JP" sz="1800" dirty="0"/>
              <a:t>[</a:t>
            </a:r>
            <a:r>
              <a:rPr lang="ja-JP" altLang="en-US" sz="1800" dirty="0"/>
              <a:t>処理内容 </a:t>
            </a:r>
            <a:r>
              <a:rPr lang="en-US" altLang="ja-JP" sz="1800" dirty="0"/>
              <a:t>for </a:t>
            </a:r>
            <a:r>
              <a:rPr lang="ja-JP" altLang="en-US" sz="1800" dirty="0"/>
              <a:t>変数 </a:t>
            </a:r>
            <a:r>
              <a:rPr lang="en-US" altLang="ja-JP" sz="1800" dirty="0"/>
              <a:t>in </a:t>
            </a:r>
            <a:r>
              <a:rPr lang="ja-JP" altLang="en-US" sz="1800" dirty="0"/>
              <a:t>連続したデータ </a:t>
            </a:r>
            <a:r>
              <a:rPr lang="en-US" altLang="ja-JP" sz="1800" dirty="0"/>
              <a:t>if </a:t>
            </a:r>
            <a:r>
              <a:rPr lang="ja-JP" altLang="en-US" sz="1800" dirty="0"/>
              <a:t>条件式</a:t>
            </a:r>
            <a:r>
              <a:rPr lang="en-US" altLang="ja-JP" sz="1800" dirty="0"/>
              <a:t>]</a:t>
            </a:r>
          </a:p>
        </p:txBody>
      </p:sp>
    </p:spTree>
    <p:extLst>
      <p:ext uri="{BB962C8B-B14F-4D97-AF65-F5344CB8AC3E}">
        <p14:creationId xmlns:p14="http://schemas.microsoft.com/office/powerpoint/2010/main" val="103560028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あやめのデータ(iris.csv)"/>
          <p:cNvSpPr txBox="1"/>
          <p:nvPr/>
        </p:nvSpPr>
        <p:spPr>
          <a:xfrm>
            <a:off x="3326680" y="736322"/>
            <a:ext cx="1667123"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a:lvl1pPr>
          </a:lstStyle>
          <a:p>
            <a:r>
              <a:rPr sz="1800" dirty="0" err="1"/>
              <a:t>あやめのデータ</a:t>
            </a:r>
            <a:endParaRPr sz="1800" dirty="0"/>
          </a:p>
        </p:txBody>
      </p:sp>
      <p:pic>
        <p:nvPicPr>
          <p:cNvPr id="365" name="IMG_4222.PNG" descr="IMG_4222.PNG"/>
          <p:cNvPicPr>
            <a:picLocks noChangeAspect="1"/>
          </p:cNvPicPr>
          <p:nvPr/>
        </p:nvPicPr>
        <p:blipFill>
          <a:blip r:embed="rId2"/>
          <a:srcRect l="4954" t="22582" r="5738" b="12516"/>
          <a:stretch>
            <a:fillRect/>
          </a:stretch>
        </p:blipFill>
        <p:spPr>
          <a:xfrm>
            <a:off x="363662" y="1133013"/>
            <a:ext cx="6964058" cy="2845337"/>
          </a:xfrm>
          <a:prstGeom prst="rect">
            <a:avLst/>
          </a:prstGeom>
          <a:ln w="12700">
            <a:miter lim="400000"/>
          </a:ln>
        </p:spPr>
      </p:pic>
      <p:sp>
        <p:nvSpPr>
          <p:cNvPr id="366" name="150行✖️5列"/>
          <p:cNvSpPr txBox="1"/>
          <p:nvPr/>
        </p:nvSpPr>
        <p:spPr>
          <a:xfrm>
            <a:off x="8005883" y="6436958"/>
            <a:ext cx="4062009"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a:lvl1pPr>
          </a:lstStyle>
          <a:p>
            <a:r>
              <a:rPr lang="en-US" sz="1800" dirty="0"/>
              <a:t>(</a:t>
            </a:r>
            <a:r>
              <a:rPr lang="ja-JP" altLang="en-US" sz="1800" dirty="0"/>
              <a:t>入門で扱っていたデータ</a:t>
            </a:r>
            <a:r>
              <a:rPr lang="en-US" sz="1800" dirty="0"/>
              <a:t>)</a:t>
            </a:r>
            <a:r>
              <a:rPr sz="1800" dirty="0"/>
              <a:t>150行✖️</a:t>
            </a:r>
            <a:r>
              <a:rPr lang="en-US" sz="1800" dirty="0"/>
              <a:t>6</a:t>
            </a:r>
            <a:r>
              <a:rPr sz="1800" dirty="0"/>
              <a:t>列</a:t>
            </a:r>
          </a:p>
        </p:txBody>
      </p:sp>
      <p:sp>
        <p:nvSpPr>
          <p:cNvPr id="367" name="変数4つ…"/>
          <p:cNvSpPr txBox="1"/>
          <p:nvPr/>
        </p:nvSpPr>
        <p:spPr>
          <a:xfrm>
            <a:off x="1373214" y="4214220"/>
            <a:ext cx="3220433" cy="9746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a:defRPr sz="3600"/>
            </a:pPr>
            <a:r>
              <a:rPr sz="2000" dirty="0"/>
              <a:t>変数4つ</a:t>
            </a:r>
          </a:p>
          <a:p>
            <a:pPr algn="l">
              <a:defRPr sz="3600"/>
            </a:pPr>
            <a:r>
              <a:rPr sz="2000" dirty="0"/>
              <a:t>　Sepal(</a:t>
            </a:r>
            <a:r>
              <a:rPr sz="2000" dirty="0" err="1"/>
              <a:t>がく片</a:t>
            </a:r>
            <a:r>
              <a:rPr sz="2000" dirty="0"/>
              <a:t>)</a:t>
            </a:r>
            <a:r>
              <a:rPr sz="2000" dirty="0" err="1"/>
              <a:t>の長さと幅</a:t>
            </a:r>
            <a:endParaRPr sz="2000" dirty="0"/>
          </a:p>
          <a:p>
            <a:pPr algn="l">
              <a:defRPr sz="3600"/>
            </a:pPr>
            <a:r>
              <a:rPr sz="2000" dirty="0"/>
              <a:t>　Petal(</a:t>
            </a:r>
            <a:r>
              <a:rPr sz="2000" dirty="0" err="1"/>
              <a:t>花びら</a:t>
            </a:r>
            <a:r>
              <a:rPr sz="2000" dirty="0"/>
              <a:t>)</a:t>
            </a:r>
            <a:r>
              <a:rPr sz="2000" dirty="0" err="1"/>
              <a:t>の長さと幅</a:t>
            </a:r>
            <a:endParaRPr sz="2000" dirty="0"/>
          </a:p>
        </p:txBody>
      </p:sp>
      <p:sp>
        <p:nvSpPr>
          <p:cNvPr id="368" name="正解が3種類(Versiclolor、Setosa、Virginica)"/>
          <p:cNvSpPr txBox="1"/>
          <p:nvPr/>
        </p:nvSpPr>
        <p:spPr>
          <a:xfrm>
            <a:off x="1471602" y="5404489"/>
            <a:ext cx="2172069" cy="11592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a:lvl1pPr>
          </a:lstStyle>
          <a:p>
            <a:pPr algn="l"/>
            <a:r>
              <a:rPr sz="1800" dirty="0"/>
              <a:t>正解が3種類</a:t>
            </a:r>
            <a:endParaRPr lang="en-US" sz="1800" dirty="0"/>
          </a:p>
          <a:p>
            <a:pPr algn="l"/>
            <a:r>
              <a:rPr lang="ja-JP" altLang="en-US" sz="1800" dirty="0"/>
              <a:t>   ヒオウギアヤメ</a:t>
            </a:r>
            <a:r>
              <a:rPr lang="en-US" altLang="ja-JP" sz="1800" dirty="0"/>
              <a:t>(0)</a:t>
            </a:r>
          </a:p>
          <a:p>
            <a:pPr algn="l"/>
            <a:r>
              <a:rPr lang="ja-JP" altLang="en-US" sz="1800" dirty="0"/>
              <a:t>   ブルーフラッグ</a:t>
            </a:r>
            <a:r>
              <a:rPr lang="en-US" altLang="ja-JP" sz="1800" dirty="0"/>
              <a:t>(1)</a:t>
            </a:r>
          </a:p>
          <a:p>
            <a:pPr algn="l"/>
            <a:r>
              <a:rPr lang="ja-JP" altLang="en-US" sz="1800" dirty="0"/>
              <a:t>   バージニカ</a:t>
            </a:r>
            <a:r>
              <a:rPr lang="en-US" altLang="ja-JP" sz="1800" dirty="0"/>
              <a:t>(</a:t>
            </a:r>
            <a:r>
              <a:rPr lang="en-US" sz="1800" dirty="0"/>
              <a:t>2</a:t>
            </a:r>
            <a:r>
              <a:rPr sz="1800" dirty="0"/>
              <a:t>)</a:t>
            </a:r>
          </a:p>
        </p:txBody>
      </p:sp>
      <p:pic>
        <p:nvPicPr>
          <p:cNvPr id="369" name="スクリーンショット 2021-01-28 14.36.04.png" descr="スクリーンショット 2021-01-28 14.36.04.png"/>
          <p:cNvPicPr>
            <a:picLocks noChangeAspect="1"/>
          </p:cNvPicPr>
          <p:nvPr/>
        </p:nvPicPr>
        <p:blipFill>
          <a:blip r:embed="rId3"/>
          <a:stretch>
            <a:fillRect/>
          </a:stretch>
        </p:blipFill>
        <p:spPr>
          <a:xfrm>
            <a:off x="5563539" y="4634848"/>
            <a:ext cx="2025895" cy="1648429"/>
          </a:xfrm>
          <a:prstGeom prst="rect">
            <a:avLst/>
          </a:prstGeom>
          <a:ln w="25400">
            <a:solidFill>
              <a:srgbClr val="000000"/>
            </a:solidFill>
            <a:miter lim="400000"/>
          </a:ln>
        </p:spPr>
      </p:pic>
      <p:sp>
        <p:nvSpPr>
          <p:cNvPr id="370" name="ヒオウギアヤメ"/>
          <p:cNvSpPr txBox="1"/>
          <p:nvPr/>
        </p:nvSpPr>
        <p:spPr>
          <a:xfrm>
            <a:off x="3412858" y="3709353"/>
            <a:ext cx="1756891" cy="343684"/>
          </a:xfrm>
          <a:prstGeom prst="rect">
            <a:avLst/>
          </a:prstGeom>
          <a:ln w="3175">
            <a:noFill/>
            <a:custDash>
              <a:ds d="100000" sp="200000"/>
            </a:custDash>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spcBef>
                <a:spcPts val="4500"/>
              </a:spcBef>
              <a:defRPr sz="3800">
                <a:latin typeface="+mn-lt"/>
                <a:ea typeface="+mn-ea"/>
                <a:cs typeface="+mn-cs"/>
                <a:sym typeface="ヒラギノ角ゴ ProN W3"/>
              </a:defRPr>
            </a:lvl1pPr>
          </a:lstStyle>
          <a:p>
            <a:r>
              <a:rPr sz="1900" dirty="0" err="1"/>
              <a:t>ヒオウギアヤメ</a:t>
            </a:r>
            <a:endParaRPr sz="1900" dirty="0"/>
          </a:p>
        </p:txBody>
      </p:sp>
      <p:sp>
        <p:nvSpPr>
          <p:cNvPr id="371" name="バージ二カ"/>
          <p:cNvSpPr txBox="1"/>
          <p:nvPr/>
        </p:nvSpPr>
        <p:spPr>
          <a:xfrm>
            <a:off x="5563539" y="3709353"/>
            <a:ext cx="1269578" cy="343684"/>
          </a:xfrm>
          <a:prstGeom prst="rect">
            <a:avLst/>
          </a:prstGeom>
          <a:ln w="3175">
            <a:noFill/>
            <a:custDash>
              <a:ds d="100000" sp="200000"/>
            </a:custDash>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spcBef>
                <a:spcPts val="4500"/>
              </a:spcBef>
              <a:defRPr sz="3800">
                <a:latin typeface="+mn-lt"/>
                <a:ea typeface="+mn-ea"/>
                <a:cs typeface="+mn-cs"/>
                <a:sym typeface="ヒラギノ角ゴ ProN W3"/>
              </a:defRPr>
            </a:lvl1pPr>
          </a:lstStyle>
          <a:p>
            <a:r>
              <a:rPr sz="1900"/>
              <a:t>バージ二カ</a:t>
            </a:r>
          </a:p>
        </p:txBody>
      </p:sp>
      <p:sp>
        <p:nvSpPr>
          <p:cNvPr id="372" name="ブルーフラッグ"/>
          <p:cNvSpPr txBox="1"/>
          <p:nvPr/>
        </p:nvSpPr>
        <p:spPr>
          <a:xfrm>
            <a:off x="1156098" y="3709353"/>
            <a:ext cx="1756891" cy="343684"/>
          </a:xfrm>
          <a:prstGeom prst="rect">
            <a:avLst/>
          </a:prstGeom>
          <a:ln w="3175">
            <a:noFill/>
            <a:custDash>
              <a:ds d="100000" sp="200000"/>
            </a:custDash>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spcBef>
                <a:spcPts val="4500"/>
              </a:spcBef>
              <a:defRPr sz="3800">
                <a:latin typeface="+mn-lt"/>
                <a:ea typeface="+mn-ea"/>
                <a:cs typeface="+mn-cs"/>
                <a:sym typeface="ヒラギノ角ゴ ProN W3"/>
              </a:defRPr>
            </a:lvl1pPr>
          </a:lstStyle>
          <a:p>
            <a:r>
              <a:rPr sz="1900" dirty="0" err="1"/>
              <a:t>ブルーフラッグ</a:t>
            </a:r>
            <a:endParaRPr sz="1900" dirty="0"/>
          </a:p>
        </p:txBody>
      </p:sp>
      <p:pic>
        <p:nvPicPr>
          <p:cNvPr id="3" name="図 2">
            <a:extLst>
              <a:ext uri="{FF2B5EF4-FFF2-40B4-BE49-F238E27FC236}">
                <a16:creationId xmlns:a16="http://schemas.microsoft.com/office/drawing/2014/main" id="{8D40E5A2-3AEF-48B6-92B5-72353F5B6EFE}"/>
              </a:ext>
            </a:extLst>
          </p:cNvPr>
          <p:cNvPicPr>
            <a:picLocks noChangeAspect="1"/>
          </p:cNvPicPr>
          <p:nvPr/>
        </p:nvPicPr>
        <p:blipFill rotWithShape="1">
          <a:blip r:embed="rId4"/>
          <a:srcRect b="25655"/>
          <a:stretch/>
        </p:blipFill>
        <p:spPr>
          <a:xfrm>
            <a:off x="8314370" y="775916"/>
            <a:ext cx="3400186" cy="1747452"/>
          </a:xfrm>
          <a:prstGeom prst="rect">
            <a:avLst/>
          </a:prstGeom>
        </p:spPr>
      </p:pic>
      <p:pic>
        <p:nvPicPr>
          <p:cNvPr id="5" name="図 4">
            <a:extLst>
              <a:ext uri="{FF2B5EF4-FFF2-40B4-BE49-F238E27FC236}">
                <a16:creationId xmlns:a16="http://schemas.microsoft.com/office/drawing/2014/main" id="{566BFD1E-F6EC-4E7F-AE85-2BA0671A6324}"/>
              </a:ext>
            </a:extLst>
          </p:cNvPr>
          <p:cNvPicPr>
            <a:picLocks noChangeAspect="1"/>
          </p:cNvPicPr>
          <p:nvPr/>
        </p:nvPicPr>
        <p:blipFill rotWithShape="1">
          <a:blip r:embed="rId5"/>
          <a:srcRect b="45340"/>
          <a:stretch/>
        </p:blipFill>
        <p:spPr>
          <a:xfrm>
            <a:off x="8302503" y="3007695"/>
            <a:ext cx="3412053" cy="1204329"/>
          </a:xfrm>
          <a:prstGeom prst="rect">
            <a:avLst/>
          </a:prstGeom>
        </p:spPr>
      </p:pic>
      <p:pic>
        <p:nvPicPr>
          <p:cNvPr id="7" name="図 6">
            <a:extLst>
              <a:ext uri="{FF2B5EF4-FFF2-40B4-BE49-F238E27FC236}">
                <a16:creationId xmlns:a16="http://schemas.microsoft.com/office/drawing/2014/main" id="{4ED2AB06-F0CD-4D13-A28A-9682C75588D9}"/>
              </a:ext>
            </a:extLst>
          </p:cNvPr>
          <p:cNvPicPr>
            <a:picLocks noChangeAspect="1"/>
          </p:cNvPicPr>
          <p:nvPr/>
        </p:nvPicPr>
        <p:blipFill>
          <a:blip r:embed="rId6"/>
          <a:stretch>
            <a:fillRect/>
          </a:stretch>
        </p:blipFill>
        <p:spPr>
          <a:xfrm>
            <a:off x="8314370" y="4776191"/>
            <a:ext cx="3445037" cy="1518283"/>
          </a:xfrm>
          <a:prstGeom prst="rect">
            <a:avLst/>
          </a:prstGeom>
        </p:spPr>
      </p:pic>
      <p:sp>
        <p:nvSpPr>
          <p:cNvPr id="9" name="テキスト ボックス 8">
            <a:extLst>
              <a:ext uri="{FF2B5EF4-FFF2-40B4-BE49-F238E27FC236}">
                <a16:creationId xmlns:a16="http://schemas.microsoft.com/office/drawing/2014/main" id="{66A96299-CF3F-4290-8E9B-8E08DF829C65}"/>
              </a:ext>
            </a:extLst>
          </p:cNvPr>
          <p:cNvSpPr txBox="1"/>
          <p:nvPr/>
        </p:nvSpPr>
        <p:spPr>
          <a:xfrm>
            <a:off x="9850283" y="2554087"/>
            <a:ext cx="158247" cy="4206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kumimoji="0" lang="ja-JP" altLang="en-US" sz="800" b="1" dirty="0">
                <a:solidFill>
                  <a:srgbClr val="000000"/>
                </a:solidFill>
                <a:latin typeface="ヒラギノ角ゴ ProN W6"/>
                <a:ea typeface="ヒラギノ角ゴ ProN W6"/>
                <a:cs typeface="ヒラギノ角ゴ ProN W6"/>
                <a:sym typeface="ヒラギノ角ゴ ProN W6"/>
              </a:rPr>
              <a:t>・</a:t>
            </a:r>
            <a:endParaRPr kumimoji="0" lang="en-US" altLang="ja-JP" sz="800" b="1" dirty="0">
              <a:solidFill>
                <a:srgbClr val="000000"/>
              </a:solidFill>
              <a:latin typeface="ヒラギノ角ゴ ProN W6"/>
              <a:ea typeface="ヒラギノ角ゴ ProN W6"/>
              <a:cs typeface="ヒラギノ角ゴ ProN W6"/>
              <a:sym typeface="ヒラギノ角ゴ ProN W6"/>
            </a:endParaRPr>
          </a:p>
          <a:p>
            <a:pPr algn="ctr" defTabSz="412750" hangingPunct="0"/>
            <a:r>
              <a:rPr lang="ja-JP" altLang="en-US" sz="800" b="1" dirty="0"/>
              <a:t>・</a:t>
            </a:r>
            <a:endParaRPr lang="en-US" altLang="ja-JP" sz="800" b="1" dirty="0"/>
          </a:p>
          <a:p>
            <a:pPr algn="ctr" defTabSz="412750" hangingPunct="0"/>
            <a:r>
              <a:rPr kumimoji="0" lang="ja-JP" altLang="en-US" sz="800" b="1" dirty="0">
                <a:solidFill>
                  <a:srgbClr val="000000"/>
                </a:solidFill>
                <a:latin typeface="ヒラギノ角ゴ ProN W6"/>
                <a:ea typeface="ヒラギノ角ゴ ProN W6"/>
                <a:cs typeface="ヒラギノ角ゴ ProN W6"/>
                <a:sym typeface="ヒラギノ角ゴ ProN W6"/>
              </a:rPr>
              <a:t>・</a:t>
            </a:r>
          </a:p>
        </p:txBody>
      </p:sp>
      <p:sp>
        <p:nvSpPr>
          <p:cNvPr id="29" name="テキスト ボックス 28">
            <a:extLst>
              <a:ext uri="{FF2B5EF4-FFF2-40B4-BE49-F238E27FC236}">
                <a16:creationId xmlns:a16="http://schemas.microsoft.com/office/drawing/2014/main" id="{61A8A592-2225-43F2-A9FF-44E02772D624}"/>
              </a:ext>
            </a:extLst>
          </p:cNvPr>
          <p:cNvSpPr txBox="1"/>
          <p:nvPr/>
        </p:nvSpPr>
        <p:spPr>
          <a:xfrm>
            <a:off x="9850035" y="4353366"/>
            <a:ext cx="158247" cy="4206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kumimoji="0" lang="ja-JP" altLang="en-US" sz="800" b="1" dirty="0">
                <a:solidFill>
                  <a:srgbClr val="000000"/>
                </a:solidFill>
                <a:latin typeface="ヒラギノ角ゴ ProN W6"/>
                <a:ea typeface="ヒラギノ角ゴ ProN W6"/>
                <a:cs typeface="ヒラギノ角ゴ ProN W6"/>
                <a:sym typeface="ヒラギノ角ゴ ProN W6"/>
              </a:rPr>
              <a:t>・</a:t>
            </a:r>
            <a:endParaRPr kumimoji="0" lang="en-US" altLang="ja-JP" sz="800" b="1" dirty="0">
              <a:solidFill>
                <a:srgbClr val="000000"/>
              </a:solidFill>
              <a:latin typeface="ヒラギノ角ゴ ProN W6"/>
              <a:ea typeface="ヒラギノ角ゴ ProN W6"/>
              <a:cs typeface="ヒラギノ角ゴ ProN W6"/>
              <a:sym typeface="ヒラギノ角ゴ ProN W6"/>
            </a:endParaRPr>
          </a:p>
          <a:p>
            <a:pPr algn="ctr" defTabSz="412750" hangingPunct="0"/>
            <a:r>
              <a:rPr lang="ja-JP" altLang="en-US" sz="800" b="1" dirty="0"/>
              <a:t>・</a:t>
            </a:r>
            <a:endParaRPr lang="en-US" altLang="ja-JP" sz="800" b="1" dirty="0"/>
          </a:p>
          <a:p>
            <a:pPr algn="ctr" defTabSz="412750" hangingPunct="0"/>
            <a:r>
              <a:rPr kumimoji="0" lang="ja-JP" altLang="en-US" sz="800" b="1" dirty="0">
                <a:solidFill>
                  <a:srgbClr val="000000"/>
                </a:solidFill>
                <a:latin typeface="ヒラギノ角ゴ ProN W6"/>
                <a:ea typeface="ヒラギノ角ゴ ProN W6"/>
                <a:cs typeface="ヒラギノ角ゴ ProN W6"/>
                <a:sym typeface="ヒラギノ角ゴ ProN W6"/>
              </a:rPr>
              <a:t>・</a:t>
            </a:r>
          </a:p>
        </p:txBody>
      </p:sp>
      <p:sp>
        <p:nvSpPr>
          <p:cNvPr id="17" name="次元削減の例：主成分分析">
            <a:extLst>
              <a:ext uri="{FF2B5EF4-FFF2-40B4-BE49-F238E27FC236}">
                <a16:creationId xmlns:a16="http://schemas.microsoft.com/office/drawing/2014/main" id="{570E1ED8-A4F3-4B52-817F-0134214BD078}"/>
              </a:ext>
            </a:extLst>
          </p:cNvPr>
          <p:cNvSpPr txBox="1"/>
          <p:nvPr/>
        </p:nvSpPr>
        <p:spPr>
          <a:xfrm>
            <a:off x="2329017" y="87699"/>
            <a:ext cx="7938071"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sz="2050" dirty="0" err="1"/>
              <a:t>次元削減の</a:t>
            </a:r>
            <a:r>
              <a:rPr lang="ja-JP" altLang="en-US" sz="2050" dirty="0"/>
              <a:t>代表</a:t>
            </a:r>
            <a:r>
              <a:rPr sz="2050" dirty="0" err="1"/>
              <a:t>例：主成分分析</a:t>
            </a:r>
            <a:r>
              <a:rPr lang="ja-JP" altLang="en-US" sz="2050" dirty="0"/>
              <a:t>をアヤメのデータで実施してみる</a:t>
            </a:r>
            <a:endParaRPr sz="2050" dirty="0"/>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D8A8FC95-E291-44AE-B442-D199E251F043}"/>
              </a:ext>
            </a:extLst>
          </p:cNvPr>
          <p:cNvSpPr txBox="1"/>
          <p:nvPr/>
        </p:nvSpPr>
        <p:spPr>
          <a:xfrm>
            <a:off x="773265" y="763014"/>
            <a:ext cx="2464788" cy="369332"/>
          </a:xfrm>
          <a:prstGeom prst="rect">
            <a:avLst/>
          </a:prstGeom>
          <a:solidFill>
            <a:schemeClr val="accent2">
              <a:lumMod val="40000"/>
              <a:lumOff val="60000"/>
            </a:schemeClr>
          </a:solidFill>
        </p:spPr>
        <p:txBody>
          <a:bodyPr wrap="square">
            <a:spAutoFit/>
          </a:bodyPr>
          <a:lstStyle/>
          <a:p>
            <a:r>
              <a:rPr lang="en-US" altLang="ja-JP" dirty="0"/>
              <a:t>print(</a:t>
            </a:r>
            <a:r>
              <a:rPr lang="en-US" altLang="ja-JP" dirty="0" err="1"/>
              <a:t>data.shape</a:t>
            </a:r>
            <a:r>
              <a:rPr lang="en-US" altLang="ja-JP" dirty="0"/>
              <a:t>)</a:t>
            </a:r>
            <a:endParaRPr lang="ja-JP" altLang="en-US" dirty="0"/>
          </a:p>
        </p:txBody>
      </p:sp>
      <p:sp>
        <p:nvSpPr>
          <p:cNvPr id="4" name="テキスト ボックス 3">
            <a:extLst>
              <a:ext uri="{FF2B5EF4-FFF2-40B4-BE49-F238E27FC236}">
                <a16:creationId xmlns:a16="http://schemas.microsoft.com/office/drawing/2014/main" id="{8875BDEC-1009-5BDB-8965-9C333B59F62D}"/>
              </a:ext>
            </a:extLst>
          </p:cNvPr>
          <p:cNvSpPr txBox="1"/>
          <p:nvPr/>
        </p:nvSpPr>
        <p:spPr>
          <a:xfrm>
            <a:off x="493565" y="240088"/>
            <a:ext cx="3420932" cy="369332"/>
          </a:xfrm>
          <a:prstGeom prst="rect">
            <a:avLst/>
          </a:prstGeom>
          <a:noFill/>
        </p:spPr>
        <p:txBody>
          <a:bodyPr wrap="square" rtlCol="0">
            <a:spAutoFit/>
          </a:bodyPr>
          <a:lstStyle/>
          <a:p>
            <a:r>
              <a:rPr kumimoji="1" lang="en-US" altLang="ja-JP" dirty="0"/>
              <a:t>data</a:t>
            </a:r>
            <a:r>
              <a:rPr kumimoji="1" lang="ja-JP" altLang="en-US" dirty="0"/>
              <a:t>は</a:t>
            </a:r>
            <a:r>
              <a:rPr kumimoji="1" lang="en-US" altLang="ja-JP" dirty="0" err="1"/>
              <a:t>x_train</a:t>
            </a:r>
            <a:r>
              <a:rPr kumimoji="1" lang="ja-JP" altLang="en-US" dirty="0"/>
              <a:t>の先頭</a:t>
            </a:r>
            <a:r>
              <a:rPr kumimoji="1" lang="en-US" altLang="ja-JP" dirty="0"/>
              <a:t>200</a:t>
            </a:r>
            <a:r>
              <a:rPr lang="ja-JP" altLang="en-US" dirty="0"/>
              <a:t>行</a:t>
            </a:r>
            <a:endParaRPr kumimoji="1" lang="en-US" altLang="ja-JP" dirty="0"/>
          </a:p>
        </p:txBody>
      </p:sp>
      <p:sp>
        <p:nvSpPr>
          <p:cNvPr id="2" name="テキスト ボックス 1">
            <a:extLst>
              <a:ext uri="{FF2B5EF4-FFF2-40B4-BE49-F238E27FC236}">
                <a16:creationId xmlns:a16="http://schemas.microsoft.com/office/drawing/2014/main" id="{62707B6C-68B9-A261-EB70-06777F0F6110}"/>
              </a:ext>
            </a:extLst>
          </p:cNvPr>
          <p:cNvSpPr txBox="1"/>
          <p:nvPr/>
        </p:nvSpPr>
        <p:spPr>
          <a:xfrm>
            <a:off x="773265" y="1808866"/>
            <a:ext cx="2464788" cy="369332"/>
          </a:xfrm>
          <a:prstGeom prst="rect">
            <a:avLst/>
          </a:prstGeom>
          <a:solidFill>
            <a:schemeClr val="accent2">
              <a:lumMod val="40000"/>
              <a:lumOff val="60000"/>
            </a:schemeClr>
          </a:solidFill>
        </p:spPr>
        <p:txBody>
          <a:bodyPr wrap="square">
            <a:spAutoFit/>
          </a:bodyPr>
          <a:lstStyle/>
          <a:p>
            <a:r>
              <a:rPr lang="en-US" altLang="ja-JP" dirty="0"/>
              <a:t>print(</a:t>
            </a:r>
            <a:r>
              <a:rPr lang="en-US" altLang="ja-JP" dirty="0" err="1"/>
              <a:t>result.shape</a:t>
            </a:r>
            <a:r>
              <a:rPr lang="en-US" altLang="ja-JP" dirty="0"/>
              <a:t>)</a:t>
            </a:r>
            <a:endParaRPr lang="ja-JP" altLang="en-US" dirty="0"/>
          </a:p>
        </p:txBody>
      </p:sp>
      <p:sp>
        <p:nvSpPr>
          <p:cNvPr id="6" name="テキスト ボックス 5">
            <a:extLst>
              <a:ext uri="{FF2B5EF4-FFF2-40B4-BE49-F238E27FC236}">
                <a16:creationId xmlns:a16="http://schemas.microsoft.com/office/drawing/2014/main" id="{E0E83EB7-5C59-0562-59CA-E3C49C610F57}"/>
              </a:ext>
            </a:extLst>
          </p:cNvPr>
          <p:cNvSpPr txBox="1"/>
          <p:nvPr/>
        </p:nvSpPr>
        <p:spPr>
          <a:xfrm>
            <a:off x="493564" y="1285940"/>
            <a:ext cx="4637833" cy="369332"/>
          </a:xfrm>
          <a:prstGeom prst="rect">
            <a:avLst/>
          </a:prstGeom>
          <a:noFill/>
        </p:spPr>
        <p:txBody>
          <a:bodyPr wrap="square" rtlCol="0">
            <a:spAutoFit/>
          </a:bodyPr>
          <a:lstStyle/>
          <a:p>
            <a:r>
              <a:rPr kumimoji="1" lang="en-US" altLang="ja-JP" dirty="0"/>
              <a:t>result</a:t>
            </a:r>
            <a:r>
              <a:rPr kumimoji="1" lang="ja-JP" altLang="en-US" dirty="0"/>
              <a:t>は</a:t>
            </a:r>
            <a:r>
              <a:rPr kumimoji="1" lang="en-US" altLang="ja-JP" dirty="0"/>
              <a:t>data</a:t>
            </a:r>
            <a:r>
              <a:rPr kumimoji="1" lang="ja-JP" altLang="en-US" dirty="0"/>
              <a:t>使って次元削減</a:t>
            </a:r>
            <a:r>
              <a:rPr kumimoji="1" lang="en-US" altLang="ja-JP" dirty="0"/>
              <a:t>(784</a:t>
            </a:r>
            <a:r>
              <a:rPr kumimoji="1" lang="ja-JP" altLang="en-US" dirty="0"/>
              <a:t>→</a:t>
            </a:r>
            <a:r>
              <a:rPr kumimoji="1" lang="en-US" altLang="ja-JP" dirty="0"/>
              <a:t>2</a:t>
            </a:r>
            <a:r>
              <a:rPr kumimoji="1" lang="ja-JP" altLang="en-US" dirty="0"/>
              <a:t>次元</a:t>
            </a:r>
            <a:r>
              <a:rPr kumimoji="1" lang="en-US" altLang="ja-JP" dirty="0"/>
              <a:t>)</a:t>
            </a:r>
          </a:p>
        </p:txBody>
      </p:sp>
      <p:pic>
        <p:nvPicPr>
          <p:cNvPr id="8" name="図 7">
            <a:extLst>
              <a:ext uri="{FF2B5EF4-FFF2-40B4-BE49-F238E27FC236}">
                <a16:creationId xmlns:a16="http://schemas.microsoft.com/office/drawing/2014/main" id="{7B67E01E-1EBC-C302-0EC8-5308927E0CC2}"/>
              </a:ext>
            </a:extLst>
          </p:cNvPr>
          <p:cNvPicPr>
            <a:picLocks noChangeAspect="1"/>
          </p:cNvPicPr>
          <p:nvPr/>
        </p:nvPicPr>
        <p:blipFill>
          <a:blip r:embed="rId3"/>
          <a:stretch>
            <a:fillRect/>
          </a:stretch>
        </p:blipFill>
        <p:spPr>
          <a:xfrm>
            <a:off x="6111920" y="609420"/>
            <a:ext cx="2717738" cy="628294"/>
          </a:xfrm>
          <a:prstGeom prst="rect">
            <a:avLst/>
          </a:prstGeom>
        </p:spPr>
      </p:pic>
      <p:pic>
        <p:nvPicPr>
          <p:cNvPr id="10" name="図 9">
            <a:extLst>
              <a:ext uri="{FF2B5EF4-FFF2-40B4-BE49-F238E27FC236}">
                <a16:creationId xmlns:a16="http://schemas.microsoft.com/office/drawing/2014/main" id="{6488CFB3-19F2-0A38-135B-EB70CF9BAD2C}"/>
              </a:ext>
            </a:extLst>
          </p:cNvPr>
          <p:cNvPicPr>
            <a:picLocks noChangeAspect="1"/>
          </p:cNvPicPr>
          <p:nvPr/>
        </p:nvPicPr>
        <p:blipFill>
          <a:blip r:embed="rId4"/>
          <a:stretch>
            <a:fillRect/>
          </a:stretch>
        </p:blipFill>
        <p:spPr>
          <a:xfrm>
            <a:off x="6111920" y="1680214"/>
            <a:ext cx="2842029" cy="574147"/>
          </a:xfrm>
          <a:prstGeom prst="rect">
            <a:avLst/>
          </a:prstGeom>
        </p:spPr>
      </p:pic>
      <p:sp>
        <p:nvSpPr>
          <p:cNvPr id="11" name="テキスト ボックス 10">
            <a:extLst>
              <a:ext uri="{FF2B5EF4-FFF2-40B4-BE49-F238E27FC236}">
                <a16:creationId xmlns:a16="http://schemas.microsoft.com/office/drawing/2014/main" id="{24841153-2956-9531-C48A-9B55B5B5459C}"/>
              </a:ext>
            </a:extLst>
          </p:cNvPr>
          <p:cNvSpPr txBox="1"/>
          <p:nvPr/>
        </p:nvSpPr>
        <p:spPr>
          <a:xfrm>
            <a:off x="773265" y="2950969"/>
            <a:ext cx="3141232" cy="369332"/>
          </a:xfrm>
          <a:prstGeom prst="rect">
            <a:avLst/>
          </a:prstGeom>
          <a:solidFill>
            <a:schemeClr val="accent2">
              <a:lumMod val="40000"/>
              <a:lumOff val="60000"/>
            </a:schemeClr>
          </a:solidFill>
        </p:spPr>
        <p:txBody>
          <a:bodyPr wrap="square">
            <a:spAutoFit/>
          </a:bodyPr>
          <a:lstStyle/>
          <a:p>
            <a:r>
              <a:rPr lang="en-US" altLang="ja-JP" dirty="0"/>
              <a:t>print(</a:t>
            </a:r>
            <a:r>
              <a:rPr lang="en-US" altLang="ja-JP" dirty="0" err="1"/>
              <a:t>y_train</a:t>
            </a:r>
            <a:r>
              <a:rPr lang="en-US" altLang="ja-JP" dirty="0"/>
              <a:t>[0:200].shape)</a:t>
            </a:r>
            <a:endParaRPr lang="ja-JP" altLang="en-US" dirty="0"/>
          </a:p>
        </p:txBody>
      </p:sp>
      <p:sp>
        <p:nvSpPr>
          <p:cNvPr id="12" name="テキスト ボックス 11">
            <a:extLst>
              <a:ext uri="{FF2B5EF4-FFF2-40B4-BE49-F238E27FC236}">
                <a16:creationId xmlns:a16="http://schemas.microsoft.com/office/drawing/2014/main" id="{F7CAC680-16BA-9C0B-54EA-7501B2E4BBEE}"/>
              </a:ext>
            </a:extLst>
          </p:cNvPr>
          <p:cNvSpPr txBox="1"/>
          <p:nvPr/>
        </p:nvSpPr>
        <p:spPr>
          <a:xfrm>
            <a:off x="493564" y="2428043"/>
            <a:ext cx="4949805" cy="369332"/>
          </a:xfrm>
          <a:prstGeom prst="rect">
            <a:avLst/>
          </a:prstGeom>
          <a:noFill/>
        </p:spPr>
        <p:txBody>
          <a:bodyPr wrap="square" rtlCol="0">
            <a:spAutoFit/>
          </a:bodyPr>
          <a:lstStyle/>
          <a:p>
            <a:r>
              <a:rPr kumimoji="1" lang="en-US" altLang="ja-JP" dirty="0" err="1"/>
              <a:t>y_train</a:t>
            </a:r>
            <a:r>
              <a:rPr kumimoji="1" lang="en-US" altLang="ja-JP" dirty="0"/>
              <a:t>[0:200]</a:t>
            </a:r>
            <a:r>
              <a:rPr kumimoji="1" lang="ja-JP" altLang="en-US" dirty="0"/>
              <a:t>は</a:t>
            </a:r>
            <a:r>
              <a:rPr kumimoji="1" lang="en-US" altLang="ja-JP" dirty="0"/>
              <a:t>data</a:t>
            </a:r>
            <a:r>
              <a:rPr kumimoji="1" lang="ja-JP" altLang="en-US" dirty="0"/>
              <a:t>に対応する正解</a:t>
            </a:r>
            <a:r>
              <a:rPr kumimoji="1" lang="en-US" altLang="ja-JP" dirty="0"/>
              <a:t>200</a:t>
            </a:r>
            <a:r>
              <a:rPr kumimoji="1" lang="ja-JP" altLang="en-US" dirty="0"/>
              <a:t>個</a:t>
            </a:r>
            <a:endParaRPr kumimoji="1" lang="en-US" altLang="ja-JP" dirty="0"/>
          </a:p>
        </p:txBody>
      </p:sp>
      <p:pic>
        <p:nvPicPr>
          <p:cNvPr id="14" name="図 13">
            <a:extLst>
              <a:ext uri="{FF2B5EF4-FFF2-40B4-BE49-F238E27FC236}">
                <a16:creationId xmlns:a16="http://schemas.microsoft.com/office/drawing/2014/main" id="{173DC00E-63EB-1257-20A6-0FA70D3DE460}"/>
              </a:ext>
            </a:extLst>
          </p:cNvPr>
          <p:cNvPicPr>
            <a:picLocks noChangeAspect="1"/>
          </p:cNvPicPr>
          <p:nvPr/>
        </p:nvPicPr>
        <p:blipFill>
          <a:blip r:embed="rId5"/>
          <a:stretch>
            <a:fillRect/>
          </a:stretch>
        </p:blipFill>
        <p:spPr>
          <a:xfrm>
            <a:off x="6095999" y="2825564"/>
            <a:ext cx="3340495" cy="574147"/>
          </a:xfrm>
          <a:prstGeom prst="rect">
            <a:avLst/>
          </a:prstGeom>
        </p:spPr>
      </p:pic>
      <p:sp>
        <p:nvSpPr>
          <p:cNvPr id="13" name="テキスト ボックス 12">
            <a:extLst>
              <a:ext uri="{FF2B5EF4-FFF2-40B4-BE49-F238E27FC236}">
                <a16:creationId xmlns:a16="http://schemas.microsoft.com/office/drawing/2014/main" id="{14D313B2-5C18-7277-822E-7862E32977EF}"/>
              </a:ext>
            </a:extLst>
          </p:cNvPr>
          <p:cNvSpPr txBox="1"/>
          <p:nvPr/>
        </p:nvSpPr>
        <p:spPr>
          <a:xfrm>
            <a:off x="1016596" y="4433627"/>
            <a:ext cx="5217460" cy="369332"/>
          </a:xfrm>
          <a:prstGeom prst="rect">
            <a:avLst/>
          </a:prstGeom>
          <a:noFill/>
        </p:spPr>
        <p:txBody>
          <a:bodyPr wrap="square" rtlCol="0">
            <a:spAutoFit/>
          </a:bodyPr>
          <a:lstStyle/>
          <a:p>
            <a:r>
              <a:rPr kumimoji="1" lang="en-US" altLang="ja-JP" dirty="0"/>
              <a:t>list0 = [</a:t>
            </a:r>
            <a:r>
              <a:rPr kumimoji="1" lang="en-US" altLang="ja-JP" dirty="0" err="1"/>
              <a:t>i</a:t>
            </a:r>
            <a:r>
              <a:rPr kumimoji="1" lang="en-US" altLang="ja-JP" dirty="0"/>
              <a:t> </a:t>
            </a:r>
            <a:r>
              <a:rPr kumimoji="1" lang="en-US" altLang="ja-JP" dirty="0">
                <a:solidFill>
                  <a:srgbClr val="FF0000"/>
                </a:solidFill>
              </a:rPr>
              <a:t>for</a:t>
            </a:r>
            <a:r>
              <a:rPr kumimoji="1" lang="en-US" altLang="ja-JP" dirty="0"/>
              <a:t> </a:t>
            </a:r>
            <a:r>
              <a:rPr kumimoji="1" lang="en-US" altLang="ja-JP" dirty="0" err="1">
                <a:solidFill>
                  <a:srgbClr val="FF0000"/>
                </a:solidFill>
              </a:rPr>
              <a:t>i</a:t>
            </a:r>
            <a:r>
              <a:rPr kumimoji="1" lang="en-US" altLang="ja-JP" dirty="0">
                <a:solidFill>
                  <a:srgbClr val="FF0000"/>
                </a:solidFill>
              </a:rPr>
              <a:t> in range(0,200) </a:t>
            </a:r>
            <a:r>
              <a:rPr kumimoji="1" lang="en-US" altLang="ja-JP" dirty="0"/>
              <a:t>if </a:t>
            </a:r>
            <a:r>
              <a:rPr kumimoji="1" lang="en-US" altLang="ja-JP" dirty="0" err="1"/>
              <a:t>y_train</a:t>
            </a:r>
            <a:r>
              <a:rPr kumimoji="1" lang="en-US" altLang="ja-JP" dirty="0"/>
              <a:t>[</a:t>
            </a:r>
            <a:r>
              <a:rPr kumimoji="1" lang="en-US" altLang="ja-JP" dirty="0" err="1"/>
              <a:t>i</a:t>
            </a:r>
            <a:r>
              <a:rPr kumimoji="1" lang="en-US" altLang="ja-JP" dirty="0"/>
              <a:t>] == 0]</a:t>
            </a:r>
          </a:p>
        </p:txBody>
      </p:sp>
      <p:sp>
        <p:nvSpPr>
          <p:cNvPr id="16" name="テキスト ボックス 15">
            <a:extLst>
              <a:ext uri="{FF2B5EF4-FFF2-40B4-BE49-F238E27FC236}">
                <a16:creationId xmlns:a16="http://schemas.microsoft.com/office/drawing/2014/main" id="{7EA1ADB0-E501-1EAC-CF63-98B47E1D0A41}"/>
              </a:ext>
            </a:extLst>
          </p:cNvPr>
          <p:cNvSpPr txBox="1"/>
          <p:nvPr/>
        </p:nvSpPr>
        <p:spPr>
          <a:xfrm>
            <a:off x="1016596" y="3970914"/>
            <a:ext cx="5217460" cy="369332"/>
          </a:xfrm>
          <a:prstGeom prst="rect">
            <a:avLst/>
          </a:prstGeom>
          <a:noFill/>
        </p:spPr>
        <p:txBody>
          <a:bodyPr wrap="square" rtlCol="0">
            <a:spAutoFit/>
          </a:bodyPr>
          <a:lstStyle/>
          <a:p>
            <a:r>
              <a:rPr kumimoji="1" lang="en-US" altLang="ja-JP" dirty="0"/>
              <a:t>200</a:t>
            </a:r>
            <a:r>
              <a:rPr kumimoji="1" lang="ja-JP" altLang="en-US" dirty="0"/>
              <a:t>行の中で正解ラベルの数字が</a:t>
            </a:r>
            <a:r>
              <a:rPr kumimoji="1" lang="en-US" altLang="ja-JP" dirty="0"/>
              <a:t>0</a:t>
            </a:r>
            <a:r>
              <a:rPr kumimoji="1" lang="ja-JP" altLang="en-US" dirty="0"/>
              <a:t>の行は</a:t>
            </a:r>
            <a:endParaRPr kumimoji="1" lang="en-US" altLang="ja-JP" dirty="0"/>
          </a:p>
        </p:txBody>
      </p:sp>
      <p:sp>
        <p:nvSpPr>
          <p:cNvPr id="18" name="テキスト ボックス 17">
            <a:extLst>
              <a:ext uri="{FF2B5EF4-FFF2-40B4-BE49-F238E27FC236}">
                <a16:creationId xmlns:a16="http://schemas.microsoft.com/office/drawing/2014/main" id="{302719E2-7E5A-D6B9-DBCF-B6DBEEA9B976}"/>
              </a:ext>
            </a:extLst>
          </p:cNvPr>
          <p:cNvSpPr txBox="1"/>
          <p:nvPr/>
        </p:nvSpPr>
        <p:spPr>
          <a:xfrm>
            <a:off x="1781369" y="5434194"/>
            <a:ext cx="5217460" cy="369332"/>
          </a:xfrm>
          <a:prstGeom prst="rect">
            <a:avLst/>
          </a:prstGeom>
          <a:noFill/>
        </p:spPr>
        <p:txBody>
          <a:bodyPr wrap="square" rtlCol="0">
            <a:spAutoFit/>
          </a:bodyPr>
          <a:lstStyle/>
          <a:p>
            <a:r>
              <a:rPr kumimoji="1" lang="en-US" altLang="ja-JP" dirty="0">
                <a:solidFill>
                  <a:srgbClr val="FF0000"/>
                </a:solidFill>
              </a:rPr>
              <a:t>0</a:t>
            </a:r>
            <a:r>
              <a:rPr kumimoji="1" lang="ja-JP" altLang="en-US" dirty="0">
                <a:solidFill>
                  <a:srgbClr val="FF0000"/>
                </a:solidFill>
              </a:rPr>
              <a:t>から</a:t>
            </a:r>
            <a:r>
              <a:rPr lang="en-US" altLang="ja-JP" dirty="0">
                <a:solidFill>
                  <a:srgbClr val="FF0000"/>
                </a:solidFill>
              </a:rPr>
              <a:t>199(200</a:t>
            </a:r>
            <a:r>
              <a:rPr lang="ja-JP" altLang="en-US" dirty="0">
                <a:solidFill>
                  <a:srgbClr val="FF0000"/>
                </a:solidFill>
              </a:rPr>
              <a:t>未満</a:t>
            </a:r>
            <a:r>
              <a:rPr lang="en-US" altLang="ja-JP" dirty="0">
                <a:solidFill>
                  <a:srgbClr val="FF0000"/>
                </a:solidFill>
              </a:rPr>
              <a:t>)</a:t>
            </a:r>
            <a:r>
              <a:rPr lang="ja-JP" altLang="en-US" dirty="0">
                <a:solidFill>
                  <a:srgbClr val="FF0000"/>
                </a:solidFill>
              </a:rPr>
              <a:t>を順に</a:t>
            </a:r>
            <a:r>
              <a:rPr lang="en-US" altLang="ja-JP" dirty="0" err="1">
                <a:solidFill>
                  <a:srgbClr val="FF0000"/>
                </a:solidFill>
              </a:rPr>
              <a:t>i</a:t>
            </a:r>
            <a:r>
              <a:rPr lang="ja-JP" altLang="en-US" dirty="0">
                <a:solidFill>
                  <a:srgbClr val="FF0000"/>
                </a:solidFill>
              </a:rPr>
              <a:t>に代入し、</a:t>
            </a:r>
            <a:endParaRPr kumimoji="1" lang="en-US" altLang="ja-JP" dirty="0">
              <a:solidFill>
                <a:srgbClr val="FF0000"/>
              </a:solidFill>
            </a:endParaRPr>
          </a:p>
        </p:txBody>
      </p:sp>
      <p:sp>
        <p:nvSpPr>
          <p:cNvPr id="23" name="テキスト ボックス 22">
            <a:extLst>
              <a:ext uri="{FF2B5EF4-FFF2-40B4-BE49-F238E27FC236}">
                <a16:creationId xmlns:a16="http://schemas.microsoft.com/office/drawing/2014/main" id="{C4ABBA2D-A86C-2D5F-7DB0-36EF65761A6A}"/>
              </a:ext>
            </a:extLst>
          </p:cNvPr>
          <p:cNvSpPr txBox="1"/>
          <p:nvPr/>
        </p:nvSpPr>
        <p:spPr>
          <a:xfrm>
            <a:off x="1262061" y="4911449"/>
            <a:ext cx="5142701" cy="369332"/>
          </a:xfrm>
          <a:prstGeom prst="rect">
            <a:avLst/>
          </a:prstGeom>
          <a:solidFill>
            <a:schemeClr val="accent6">
              <a:lumMod val="20000"/>
              <a:lumOff val="80000"/>
            </a:schemeClr>
          </a:solidFill>
        </p:spPr>
        <p:txBody>
          <a:bodyPr wrap="square">
            <a:spAutoFit/>
          </a:bodyPr>
          <a:lstStyle/>
          <a:p>
            <a:r>
              <a:rPr lang="en-US" altLang="ja-JP" sz="1800" dirty="0"/>
              <a:t>[</a:t>
            </a:r>
            <a:r>
              <a:rPr lang="ja-JP" altLang="en-US" sz="1800" dirty="0"/>
              <a:t>処理内容 </a:t>
            </a:r>
            <a:r>
              <a:rPr lang="en-US" altLang="ja-JP" sz="1800" dirty="0"/>
              <a:t>for </a:t>
            </a:r>
            <a:r>
              <a:rPr lang="ja-JP" altLang="en-US" sz="1800" dirty="0"/>
              <a:t>変数 </a:t>
            </a:r>
            <a:r>
              <a:rPr lang="en-US" altLang="ja-JP" sz="1800" dirty="0"/>
              <a:t>in </a:t>
            </a:r>
            <a:r>
              <a:rPr lang="ja-JP" altLang="en-US" sz="1800" dirty="0"/>
              <a:t>連続したデータ </a:t>
            </a:r>
            <a:r>
              <a:rPr lang="en-US" altLang="ja-JP" sz="1800" dirty="0"/>
              <a:t>if </a:t>
            </a:r>
            <a:r>
              <a:rPr lang="ja-JP" altLang="en-US" sz="1800" dirty="0"/>
              <a:t>条件式</a:t>
            </a:r>
            <a:r>
              <a:rPr lang="en-US" altLang="ja-JP" sz="1800" dirty="0"/>
              <a:t>]</a:t>
            </a:r>
          </a:p>
        </p:txBody>
      </p:sp>
    </p:spTree>
    <p:extLst>
      <p:ext uri="{BB962C8B-B14F-4D97-AF65-F5344CB8AC3E}">
        <p14:creationId xmlns:p14="http://schemas.microsoft.com/office/powerpoint/2010/main" val="1752954977"/>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D8A8FC95-E291-44AE-B442-D199E251F043}"/>
              </a:ext>
            </a:extLst>
          </p:cNvPr>
          <p:cNvSpPr txBox="1"/>
          <p:nvPr/>
        </p:nvSpPr>
        <p:spPr>
          <a:xfrm>
            <a:off x="773265" y="763014"/>
            <a:ext cx="2464788" cy="369332"/>
          </a:xfrm>
          <a:prstGeom prst="rect">
            <a:avLst/>
          </a:prstGeom>
          <a:solidFill>
            <a:schemeClr val="accent2">
              <a:lumMod val="40000"/>
              <a:lumOff val="60000"/>
            </a:schemeClr>
          </a:solidFill>
        </p:spPr>
        <p:txBody>
          <a:bodyPr wrap="square">
            <a:spAutoFit/>
          </a:bodyPr>
          <a:lstStyle/>
          <a:p>
            <a:r>
              <a:rPr lang="en-US" altLang="ja-JP" dirty="0"/>
              <a:t>print(</a:t>
            </a:r>
            <a:r>
              <a:rPr lang="en-US" altLang="ja-JP" dirty="0" err="1"/>
              <a:t>data.shape</a:t>
            </a:r>
            <a:r>
              <a:rPr lang="en-US" altLang="ja-JP" dirty="0"/>
              <a:t>)</a:t>
            </a:r>
            <a:endParaRPr lang="ja-JP" altLang="en-US" dirty="0"/>
          </a:p>
        </p:txBody>
      </p:sp>
      <p:sp>
        <p:nvSpPr>
          <p:cNvPr id="4" name="テキスト ボックス 3">
            <a:extLst>
              <a:ext uri="{FF2B5EF4-FFF2-40B4-BE49-F238E27FC236}">
                <a16:creationId xmlns:a16="http://schemas.microsoft.com/office/drawing/2014/main" id="{8875BDEC-1009-5BDB-8965-9C333B59F62D}"/>
              </a:ext>
            </a:extLst>
          </p:cNvPr>
          <p:cNvSpPr txBox="1"/>
          <p:nvPr/>
        </p:nvSpPr>
        <p:spPr>
          <a:xfrm>
            <a:off x="493565" y="240088"/>
            <a:ext cx="3420932" cy="369332"/>
          </a:xfrm>
          <a:prstGeom prst="rect">
            <a:avLst/>
          </a:prstGeom>
          <a:noFill/>
        </p:spPr>
        <p:txBody>
          <a:bodyPr wrap="square" rtlCol="0">
            <a:spAutoFit/>
          </a:bodyPr>
          <a:lstStyle/>
          <a:p>
            <a:r>
              <a:rPr kumimoji="1" lang="en-US" altLang="ja-JP" dirty="0"/>
              <a:t>data</a:t>
            </a:r>
            <a:r>
              <a:rPr kumimoji="1" lang="ja-JP" altLang="en-US" dirty="0"/>
              <a:t>は</a:t>
            </a:r>
            <a:r>
              <a:rPr kumimoji="1" lang="en-US" altLang="ja-JP" dirty="0" err="1"/>
              <a:t>x_train</a:t>
            </a:r>
            <a:r>
              <a:rPr kumimoji="1" lang="ja-JP" altLang="en-US" dirty="0"/>
              <a:t>の先頭</a:t>
            </a:r>
            <a:r>
              <a:rPr kumimoji="1" lang="en-US" altLang="ja-JP" dirty="0"/>
              <a:t>200</a:t>
            </a:r>
            <a:r>
              <a:rPr lang="ja-JP" altLang="en-US" dirty="0"/>
              <a:t>行</a:t>
            </a:r>
            <a:endParaRPr kumimoji="1" lang="en-US" altLang="ja-JP" dirty="0"/>
          </a:p>
        </p:txBody>
      </p:sp>
      <p:sp>
        <p:nvSpPr>
          <p:cNvPr id="2" name="テキスト ボックス 1">
            <a:extLst>
              <a:ext uri="{FF2B5EF4-FFF2-40B4-BE49-F238E27FC236}">
                <a16:creationId xmlns:a16="http://schemas.microsoft.com/office/drawing/2014/main" id="{62707B6C-68B9-A261-EB70-06777F0F6110}"/>
              </a:ext>
            </a:extLst>
          </p:cNvPr>
          <p:cNvSpPr txBox="1"/>
          <p:nvPr/>
        </p:nvSpPr>
        <p:spPr>
          <a:xfrm>
            <a:off x="773265" y="1808866"/>
            <a:ext cx="2464788" cy="369332"/>
          </a:xfrm>
          <a:prstGeom prst="rect">
            <a:avLst/>
          </a:prstGeom>
          <a:solidFill>
            <a:schemeClr val="accent2">
              <a:lumMod val="40000"/>
              <a:lumOff val="60000"/>
            </a:schemeClr>
          </a:solidFill>
        </p:spPr>
        <p:txBody>
          <a:bodyPr wrap="square">
            <a:spAutoFit/>
          </a:bodyPr>
          <a:lstStyle/>
          <a:p>
            <a:r>
              <a:rPr lang="en-US" altLang="ja-JP" dirty="0"/>
              <a:t>print(</a:t>
            </a:r>
            <a:r>
              <a:rPr lang="en-US" altLang="ja-JP" dirty="0" err="1"/>
              <a:t>result.shape</a:t>
            </a:r>
            <a:r>
              <a:rPr lang="en-US" altLang="ja-JP" dirty="0"/>
              <a:t>)</a:t>
            </a:r>
            <a:endParaRPr lang="ja-JP" altLang="en-US" dirty="0"/>
          </a:p>
        </p:txBody>
      </p:sp>
      <p:sp>
        <p:nvSpPr>
          <p:cNvPr id="6" name="テキスト ボックス 5">
            <a:extLst>
              <a:ext uri="{FF2B5EF4-FFF2-40B4-BE49-F238E27FC236}">
                <a16:creationId xmlns:a16="http://schemas.microsoft.com/office/drawing/2014/main" id="{E0E83EB7-5C59-0562-59CA-E3C49C610F57}"/>
              </a:ext>
            </a:extLst>
          </p:cNvPr>
          <p:cNvSpPr txBox="1"/>
          <p:nvPr/>
        </p:nvSpPr>
        <p:spPr>
          <a:xfrm>
            <a:off x="493564" y="1285940"/>
            <a:ext cx="4637833" cy="369332"/>
          </a:xfrm>
          <a:prstGeom prst="rect">
            <a:avLst/>
          </a:prstGeom>
          <a:noFill/>
        </p:spPr>
        <p:txBody>
          <a:bodyPr wrap="square" rtlCol="0">
            <a:spAutoFit/>
          </a:bodyPr>
          <a:lstStyle/>
          <a:p>
            <a:r>
              <a:rPr kumimoji="1" lang="en-US" altLang="ja-JP" dirty="0"/>
              <a:t>result</a:t>
            </a:r>
            <a:r>
              <a:rPr kumimoji="1" lang="ja-JP" altLang="en-US" dirty="0"/>
              <a:t>は</a:t>
            </a:r>
            <a:r>
              <a:rPr kumimoji="1" lang="en-US" altLang="ja-JP" dirty="0"/>
              <a:t>data</a:t>
            </a:r>
            <a:r>
              <a:rPr kumimoji="1" lang="ja-JP" altLang="en-US" dirty="0"/>
              <a:t>使って次元削減</a:t>
            </a:r>
            <a:r>
              <a:rPr kumimoji="1" lang="en-US" altLang="ja-JP" dirty="0"/>
              <a:t>(784</a:t>
            </a:r>
            <a:r>
              <a:rPr kumimoji="1" lang="ja-JP" altLang="en-US" dirty="0"/>
              <a:t>→</a:t>
            </a:r>
            <a:r>
              <a:rPr kumimoji="1" lang="en-US" altLang="ja-JP" dirty="0"/>
              <a:t>2</a:t>
            </a:r>
            <a:r>
              <a:rPr kumimoji="1" lang="ja-JP" altLang="en-US" dirty="0"/>
              <a:t>次元</a:t>
            </a:r>
            <a:r>
              <a:rPr kumimoji="1" lang="en-US" altLang="ja-JP" dirty="0"/>
              <a:t>)</a:t>
            </a:r>
          </a:p>
        </p:txBody>
      </p:sp>
      <p:pic>
        <p:nvPicPr>
          <p:cNvPr id="8" name="図 7">
            <a:extLst>
              <a:ext uri="{FF2B5EF4-FFF2-40B4-BE49-F238E27FC236}">
                <a16:creationId xmlns:a16="http://schemas.microsoft.com/office/drawing/2014/main" id="{7B67E01E-1EBC-C302-0EC8-5308927E0CC2}"/>
              </a:ext>
            </a:extLst>
          </p:cNvPr>
          <p:cNvPicPr>
            <a:picLocks noChangeAspect="1"/>
          </p:cNvPicPr>
          <p:nvPr/>
        </p:nvPicPr>
        <p:blipFill>
          <a:blip r:embed="rId3"/>
          <a:stretch>
            <a:fillRect/>
          </a:stretch>
        </p:blipFill>
        <p:spPr>
          <a:xfrm>
            <a:off x="6111920" y="609420"/>
            <a:ext cx="2717738" cy="628294"/>
          </a:xfrm>
          <a:prstGeom prst="rect">
            <a:avLst/>
          </a:prstGeom>
        </p:spPr>
      </p:pic>
      <p:pic>
        <p:nvPicPr>
          <p:cNvPr id="10" name="図 9">
            <a:extLst>
              <a:ext uri="{FF2B5EF4-FFF2-40B4-BE49-F238E27FC236}">
                <a16:creationId xmlns:a16="http://schemas.microsoft.com/office/drawing/2014/main" id="{6488CFB3-19F2-0A38-135B-EB70CF9BAD2C}"/>
              </a:ext>
            </a:extLst>
          </p:cNvPr>
          <p:cNvPicPr>
            <a:picLocks noChangeAspect="1"/>
          </p:cNvPicPr>
          <p:nvPr/>
        </p:nvPicPr>
        <p:blipFill>
          <a:blip r:embed="rId4"/>
          <a:stretch>
            <a:fillRect/>
          </a:stretch>
        </p:blipFill>
        <p:spPr>
          <a:xfrm>
            <a:off x="6111920" y="1680214"/>
            <a:ext cx="2842029" cy="574147"/>
          </a:xfrm>
          <a:prstGeom prst="rect">
            <a:avLst/>
          </a:prstGeom>
        </p:spPr>
      </p:pic>
      <p:sp>
        <p:nvSpPr>
          <p:cNvPr id="11" name="テキスト ボックス 10">
            <a:extLst>
              <a:ext uri="{FF2B5EF4-FFF2-40B4-BE49-F238E27FC236}">
                <a16:creationId xmlns:a16="http://schemas.microsoft.com/office/drawing/2014/main" id="{24841153-2956-9531-C48A-9B55B5B5459C}"/>
              </a:ext>
            </a:extLst>
          </p:cNvPr>
          <p:cNvSpPr txBox="1"/>
          <p:nvPr/>
        </p:nvSpPr>
        <p:spPr>
          <a:xfrm>
            <a:off x="773265" y="2950969"/>
            <a:ext cx="3141232" cy="369332"/>
          </a:xfrm>
          <a:prstGeom prst="rect">
            <a:avLst/>
          </a:prstGeom>
          <a:solidFill>
            <a:schemeClr val="accent2">
              <a:lumMod val="40000"/>
              <a:lumOff val="60000"/>
            </a:schemeClr>
          </a:solidFill>
        </p:spPr>
        <p:txBody>
          <a:bodyPr wrap="square">
            <a:spAutoFit/>
          </a:bodyPr>
          <a:lstStyle/>
          <a:p>
            <a:r>
              <a:rPr lang="en-US" altLang="ja-JP" dirty="0"/>
              <a:t>print(</a:t>
            </a:r>
            <a:r>
              <a:rPr lang="en-US" altLang="ja-JP" dirty="0" err="1"/>
              <a:t>y_train</a:t>
            </a:r>
            <a:r>
              <a:rPr lang="en-US" altLang="ja-JP" dirty="0"/>
              <a:t>[0:200].shape)</a:t>
            </a:r>
            <a:endParaRPr lang="ja-JP" altLang="en-US" dirty="0"/>
          </a:p>
        </p:txBody>
      </p:sp>
      <p:sp>
        <p:nvSpPr>
          <p:cNvPr id="12" name="テキスト ボックス 11">
            <a:extLst>
              <a:ext uri="{FF2B5EF4-FFF2-40B4-BE49-F238E27FC236}">
                <a16:creationId xmlns:a16="http://schemas.microsoft.com/office/drawing/2014/main" id="{F7CAC680-16BA-9C0B-54EA-7501B2E4BBEE}"/>
              </a:ext>
            </a:extLst>
          </p:cNvPr>
          <p:cNvSpPr txBox="1"/>
          <p:nvPr/>
        </p:nvSpPr>
        <p:spPr>
          <a:xfrm>
            <a:off x="493564" y="2428043"/>
            <a:ext cx="4949805" cy="369332"/>
          </a:xfrm>
          <a:prstGeom prst="rect">
            <a:avLst/>
          </a:prstGeom>
          <a:noFill/>
        </p:spPr>
        <p:txBody>
          <a:bodyPr wrap="square" rtlCol="0">
            <a:spAutoFit/>
          </a:bodyPr>
          <a:lstStyle/>
          <a:p>
            <a:r>
              <a:rPr kumimoji="1" lang="en-US" altLang="ja-JP" dirty="0" err="1"/>
              <a:t>y_train</a:t>
            </a:r>
            <a:r>
              <a:rPr kumimoji="1" lang="en-US" altLang="ja-JP" dirty="0"/>
              <a:t>[0:200]</a:t>
            </a:r>
            <a:r>
              <a:rPr kumimoji="1" lang="ja-JP" altLang="en-US" dirty="0"/>
              <a:t>は</a:t>
            </a:r>
            <a:r>
              <a:rPr kumimoji="1" lang="en-US" altLang="ja-JP" dirty="0"/>
              <a:t>data</a:t>
            </a:r>
            <a:r>
              <a:rPr kumimoji="1" lang="ja-JP" altLang="en-US" dirty="0"/>
              <a:t>に対応する正解</a:t>
            </a:r>
            <a:r>
              <a:rPr kumimoji="1" lang="en-US" altLang="ja-JP" dirty="0"/>
              <a:t>200</a:t>
            </a:r>
            <a:r>
              <a:rPr kumimoji="1" lang="ja-JP" altLang="en-US" dirty="0"/>
              <a:t>個</a:t>
            </a:r>
            <a:endParaRPr kumimoji="1" lang="en-US" altLang="ja-JP" dirty="0"/>
          </a:p>
        </p:txBody>
      </p:sp>
      <p:pic>
        <p:nvPicPr>
          <p:cNvPr id="14" name="図 13">
            <a:extLst>
              <a:ext uri="{FF2B5EF4-FFF2-40B4-BE49-F238E27FC236}">
                <a16:creationId xmlns:a16="http://schemas.microsoft.com/office/drawing/2014/main" id="{173DC00E-63EB-1257-20A6-0FA70D3DE460}"/>
              </a:ext>
            </a:extLst>
          </p:cNvPr>
          <p:cNvPicPr>
            <a:picLocks noChangeAspect="1"/>
          </p:cNvPicPr>
          <p:nvPr/>
        </p:nvPicPr>
        <p:blipFill>
          <a:blip r:embed="rId5"/>
          <a:stretch>
            <a:fillRect/>
          </a:stretch>
        </p:blipFill>
        <p:spPr>
          <a:xfrm>
            <a:off x="6095999" y="2825564"/>
            <a:ext cx="3340495" cy="574147"/>
          </a:xfrm>
          <a:prstGeom prst="rect">
            <a:avLst/>
          </a:prstGeom>
        </p:spPr>
      </p:pic>
      <p:sp>
        <p:nvSpPr>
          <p:cNvPr id="5" name="テキスト ボックス 4">
            <a:extLst>
              <a:ext uri="{FF2B5EF4-FFF2-40B4-BE49-F238E27FC236}">
                <a16:creationId xmlns:a16="http://schemas.microsoft.com/office/drawing/2014/main" id="{8B91BFC9-1479-1012-E5A0-AA13CEE29A40}"/>
              </a:ext>
            </a:extLst>
          </p:cNvPr>
          <p:cNvSpPr txBox="1"/>
          <p:nvPr/>
        </p:nvSpPr>
        <p:spPr>
          <a:xfrm>
            <a:off x="1016596" y="3970914"/>
            <a:ext cx="5217460" cy="369332"/>
          </a:xfrm>
          <a:prstGeom prst="rect">
            <a:avLst/>
          </a:prstGeom>
          <a:noFill/>
        </p:spPr>
        <p:txBody>
          <a:bodyPr wrap="square" rtlCol="0">
            <a:spAutoFit/>
          </a:bodyPr>
          <a:lstStyle/>
          <a:p>
            <a:r>
              <a:rPr kumimoji="1" lang="en-US" altLang="ja-JP" dirty="0"/>
              <a:t>200</a:t>
            </a:r>
            <a:r>
              <a:rPr kumimoji="1" lang="ja-JP" altLang="en-US" dirty="0"/>
              <a:t>行の中で正解ラベルの数字が</a:t>
            </a:r>
            <a:r>
              <a:rPr kumimoji="1" lang="en-US" altLang="ja-JP" dirty="0"/>
              <a:t>0</a:t>
            </a:r>
            <a:r>
              <a:rPr kumimoji="1" lang="ja-JP" altLang="en-US" dirty="0"/>
              <a:t>の行は</a:t>
            </a:r>
            <a:endParaRPr kumimoji="1" lang="en-US" altLang="ja-JP" dirty="0"/>
          </a:p>
        </p:txBody>
      </p:sp>
      <p:sp>
        <p:nvSpPr>
          <p:cNvPr id="13" name="テキスト ボックス 12">
            <a:extLst>
              <a:ext uri="{FF2B5EF4-FFF2-40B4-BE49-F238E27FC236}">
                <a16:creationId xmlns:a16="http://schemas.microsoft.com/office/drawing/2014/main" id="{14D313B2-5C18-7277-822E-7862E32977EF}"/>
              </a:ext>
            </a:extLst>
          </p:cNvPr>
          <p:cNvSpPr txBox="1"/>
          <p:nvPr/>
        </p:nvSpPr>
        <p:spPr>
          <a:xfrm>
            <a:off x="1016596" y="4433627"/>
            <a:ext cx="5217460" cy="369332"/>
          </a:xfrm>
          <a:prstGeom prst="rect">
            <a:avLst/>
          </a:prstGeom>
          <a:noFill/>
        </p:spPr>
        <p:txBody>
          <a:bodyPr wrap="square" rtlCol="0">
            <a:spAutoFit/>
          </a:bodyPr>
          <a:lstStyle/>
          <a:p>
            <a:r>
              <a:rPr kumimoji="1" lang="en-US" altLang="ja-JP" dirty="0"/>
              <a:t>list0 = [</a:t>
            </a:r>
            <a:r>
              <a:rPr kumimoji="1" lang="en-US" altLang="ja-JP" dirty="0" err="1"/>
              <a:t>i</a:t>
            </a:r>
            <a:r>
              <a:rPr kumimoji="1" lang="en-US" altLang="ja-JP" dirty="0"/>
              <a:t> for </a:t>
            </a:r>
            <a:r>
              <a:rPr kumimoji="1" lang="en-US" altLang="ja-JP" dirty="0" err="1"/>
              <a:t>i</a:t>
            </a:r>
            <a:r>
              <a:rPr kumimoji="1" lang="en-US" altLang="ja-JP" dirty="0"/>
              <a:t> in range(0,200) </a:t>
            </a:r>
            <a:r>
              <a:rPr kumimoji="1" lang="en-US" altLang="ja-JP" dirty="0">
                <a:solidFill>
                  <a:srgbClr val="FF0000"/>
                </a:solidFill>
              </a:rPr>
              <a:t>if </a:t>
            </a:r>
            <a:r>
              <a:rPr kumimoji="1" lang="en-US" altLang="ja-JP" dirty="0" err="1">
                <a:solidFill>
                  <a:srgbClr val="FF0000"/>
                </a:solidFill>
              </a:rPr>
              <a:t>y_train</a:t>
            </a:r>
            <a:r>
              <a:rPr kumimoji="1" lang="en-US" altLang="ja-JP" dirty="0">
                <a:solidFill>
                  <a:srgbClr val="FF0000"/>
                </a:solidFill>
              </a:rPr>
              <a:t>[</a:t>
            </a:r>
            <a:r>
              <a:rPr kumimoji="1" lang="en-US" altLang="ja-JP" dirty="0" err="1">
                <a:solidFill>
                  <a:srgbClr val="FF0000"/>
                </a:solidFill>
              </a:rPr>
              <a:t>i</a:t>
            </a:r>
            <a:r>
              <a:rPr kumimoji="1" lang="en-US" altLang="ja-JP" dirty="0">
                <a:solidFill>
                  <a:srgbClr val="FF0000"/>
                </a:solidFill>
              </a:rPr>
              <a:t>] == 0</a:t>
            </a:r>
            <a:r>
              <a:rPr kumimoji="1" lang="en-US" altLang="ja-JP" dirty="0"/>
              <a:t>]</a:t>
            </a:r>
          </a:p>
        </p:txBody>
      </p:sp>
      <p:sp>
        <p:nvSpPr>
          <p:cNvPr id="16" name="テキスト ボックス 15">
            <a:extLst>
              <a:ext uri="{FF2B5EF4-FFF2-40B4-BE49-F238E27FC236}">
                <a16:creationId xmlns:a16="http://schemas.microsoft.com/office/drawing/2014/main" id="{1604F93C-461A-E64B-E215-D455755424F9}"/>
              </a:ext>
            </a:extLst>
          </p:cNvPr>
          <p:cNvSpPr txBox="1"/>
          <p:nvPr/>
        </p:nvSpPr>
        <p:spPr>
          <a:xfrm>
            <a:off x="1781369" y="5434194"/>
            <a:ext cx="5217460" cy="369332"/>
          </a:xfrm>
          <a:prstGeom prst="rect">
            <a:avLst/>
          </a:prstGeom>
          <a:noFill/>
        </p:spPr>
        <p:txBody>
          <a:bodyPr wrap="square" rtlCol="0">
            <a:spAutoFit/>
          </a:bodyPr>
          <a:lstStyle/>
          <a:p>
            <a:r>
              <a:rPr kumimoji="1" lang="en-US" altLang="ja-JP" dirty="0"/>
              <a:t>0</a:t>
            </a:r>
            <a:r>
              <a:rPr kumimoji="1" lang="ja-JP" altLang="en-US" dirty="0"/>
              <a:t>から</a:t>
            </a:r>
            <a:r>
              <a:rPr lang="en-US" altLang="ja-JP" dirty="0"/>
              <a:t>199(200</a:t>
            </a:r>
            <a:r>
              <a:rPr lang="ja-JP" altLang="en-US" dirty="0"/>
              <a:t>未満</a:t>
            </a:r>
            <a:r>
              <a:rPr lang="en-US" altLang="ja-JP" dirty="0"/>
              <a:t>)</a:t>
            </a:r>
            <a:r>
              <a:rPr lang="ja-JP" altLang="en-US" dirty="0"/>
              <a:t>を順に</a:t>
            </a:r>
            <a:r>
              <a:rPr lang="en-US" altLang="ja-JP" dirty="0" err="1"/>
              <a:t>i</a:t>
            </a:r>
            <a:r>
              <a:rPr lang="ja-JP" altLang="en-US" dirty="0"/>
              <a:t>に代入し、</a:t>
            </a:r>
            <a:endParaRPr kumimoji="1" lang="en-US" altLang="ja-JP" dirty="0"/>
          </a:p>
        </p:txBody>
      </p:sp>
      <p:sp>
        <p:nvSpPr>
          <p:cNvPr id="18" name="テキスト ボックス 17">
            <a:extLst>
              <a:ext uri="{FF2B5EF4-FFF2-40B4-BE49-F238E27FC236}">
                <a16:creationId xmlns:a16="http://schemas.microsoft.com/office/drawing/2014/main" id="{D57E1977-A518-7080-C9E8-A790C6530435}"/>
              </a:ext>
            </a:extLst>
          </p:cNvPr>
          <p:cNvSpPr txBox="1"/>
          <p:nvPr/>
        </p:nvSpPr>
        <p:spPr>
          <a:xfrm>
            <a:off x="1761049" y="5826493"/>
            <a:ext cx="5217460" cy="369332"/>
          </a:xfrm>
          <a:prstGeom prst="rect">
            <a:avLst/>
          </a:prstGeom>
          <a:noFill/>
        </p:spPr>
        <p:txBody>
          <a:bodyPr wrap="square" rtlCol="0">
            <a:spAutoFit/>
          </a:bodyPr>
          <a:lstStyle/>
          <a:p>
            <a:r>
              <a:rPr kumimoji="1" lang="ja-JP" altLang="en-US" dirty="0">
                <a:solidFill>
                  <a:srgbClr val="FF0000"/>
                </a:solidFill>
              </a:rPr>
              <a:t>もし</a:t>
            </a:r>
            <a:r>
              <a:rPr kumimoji="1" lang="en-US" altLang="ja-JP" dirty="0" err="1">
                <a:solidFill>
                  <a:srgbClr val="FF0000"/>
                </a:solidFill>
              </a:rPr>
              <a:t>i</a:t>
            </a:r>
            <a:r>
              <a:rPr kumimoji="1" lang="ja-JP" altLang="en-US" dirty="0">
                <a:solidFill>
                  <a:srgbClr val="FF0000"/>
                </a:solidFill>
              </a:rPr>
              <a:t>が </a:t>
            </a:r>
            <a:r>
              <a:rPr kumimoji="1" lang="en-US" altLang="ja-JP" dirty="0" err="1">
                <a:solidFill>
                  <a:srgbClr val="FF0000"/>
                </a:solidFill>
              </a:rPr>
              <a:t>y_train</a:t>
            </a:r>
            <a:r>
              <a:rPr kumimoji="1" lang="en-US" altLang="ja-JP" dirty="0">
                <a:solidFill>
                  <a:srgbClr val="FF0000"/>
                </a:solidFill>
              </a:rPr>
              <a:t>[</a:t>
            </a:r>
            <a:r>
              <a:rPr kumimoji="1" lang="en-US" altLang="ja-JP" dirty="0" err="1">
                <a:solidFill>
                  <a:srgbClr val="FF0000"/>
                </a:solidFill>
              </a:rPr>
              <a:t>i</a:t>
            </a:r>
            <a:r>
              <a:rPr kumimoji="1" lang="en-US" altLang="ja-JP" dirty="0">
                <a:solidFill>
                  <a:srgbClr val="FF0000"/>
                </a:solidFill>
              </a:rPr>
              <a:t>] == 0 </a:t>
            </a:r>
            <a:r>
              <a:rPr kumimoji="1" lang="ja-JP" altLang="en-US" dirty="0">
                <a:solidFill>
                  <a:srgbClr val="FF0000"/>
                </a:solidFill>
              </a:rPr>
              <a:t>を満たすなら、</a:t>
            </a:r>
            <a:endParaRPr kumimoji="1" lang="en-US" altLang="ja-JP" dirty="0">
              <a:solidFill>
                <a:srgbClr val="FF0000"/>
              </a:solidFill>
            </a:endParaRPr>
          </a:p>
        </p:txBody>
      </p:sp>
      <p:sp>
        <p:nvSpPr>
          <p:cNvPr id="22" name="テキスト ボックス 21">
            <a:extLst>
              <a:ext uri="{FF2B5EF4-FFF2-40B4-BE49-F238E27FC236}">
                <a16:creationId xmlns:a16="http://schemas.microsoft.com/office/drawing/2014/main" id="{87D6D238-5E4C-EB78-F632-6ECA19183A42}"/>
              </a:ext>
            </a:extLst>
          </p:cNvPr>
          <p:cNvSpPr txBox="1"/>
          <p:nvPr/>
        </p:nvSpPr>
        <p:spPr>
          <a:xfrm>
            <a:off x="1262061" y="4911449"/>
            <a:ext cx="5142701" cy="369332"/>
          </a:xfrm>
          <a:prstGeom prst="rect">
            <a:avLst/>
          </a:prstGeom>
          <a:solidFill>
            <a:schemeClr val="accent6">
              <a:lumMod val="20000"/>
              <a:lumOff val="80000"/>
            </a:schemeClr>
          </a:solidFill>
        </p:spPr>
        <p:txBody>
          <a:bodyPr wrap="square">
            <a:spAutoFit/>
          </a:bodyPr>
          <a:lstStyle/>
          <a:p>
            <a:r>
              <a:rPr lang="en-US" altLang="ja-JP" sz="1800" dirty="0"/>
              <a:t>[</a:t>
            </a:r>
            <a:r>
              <a:rPr lang="ja-JP" altLang="en-US" sz="1800" dirty="0"/>
              <a:t>処理内容 </a:t>
            </a:r>
            <a:r>
              <a:rPr lang="en-US" altLang="ja-JP" sz="1800" dirty="0"/>
              <a:t>for </a:t>
            </a:r>
            <a:r>
              <a:rPr lang="ja-JP" altLang="en-US" sz="1800" dirty="0"/>
              <a:t>変数 </a:t>
            </a:r>
            <a:r>
              <a:rPr lang="en-US" altLang="ja-JP" sz="1800" dirty="0"/>
              <a:t>in </a:t>
            </a:r>
            <a:r>
              <a:rPr lang="ja-JP" altLang="en-US" sz="1800" dirty="0"/>
              <a:t>連続したデータ </a:t>
            </a:r>
            <a:r>
              <a:rPr lang="en-US" altLang="ja-JP" sz="1800" dirty="0"/>
              <a:t>if </a:t>
            </a:r>
            <a:r>
              <a:rPr lang="ja-JP" altLang="en-US" sz="1800" dirty="0"/>
              <a:t>条件式</a:t>
            </a:r>
            <a:r>
              <a:rPr lang="en-US" altLang="ja-JP" sz="1800" dirty="0"/>
              <a:t>]</a:t>
            </a:r>
          </a:p>
        </p:txBody>
      </p:sp>
    </p:spTree>
    <p:extLst>
      <p:ext uri="{BB962C8B-B14F-4D97-AF65-F5344CB8AC3E}">
        <p14:creationId xmlns:p14="http://schemas.microsoft.com/office/powerpoint/2010/main" val="2814692494"/>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D8A8FC95-E291-44AE-B442-D199E251F043}"/>
              </a:ext>
            </a:extLst>
          </p:cNvPr>
          <p:cNvSpPr txBox="1"/>
          <p:nvPr/>
        </p:nvSpPr>
        <p:spPr>
          <a:xfrm>
            <a:off x="773265" y="763014"/>
            <a:ext cx="2464788" cy="369332"/>
          </a:xfrm>
          <a:prstGeom prst="rect">
            <a:avLst/>
          </a:prstGeom>
          <a:solidFill>
            <a:schemeClr val="accent2">
              <a:lumMod val="40000"/>
              <a:lumOff val="60000"/>
            </a:schemeClr>
          </a:solidFill>
        </p:spPr>
        <p:txBody>
          <a:bodyPr wrap="square">
            <a:spAutoFit/>
          </a:bodyPr>
          <a:lstStyle/>
          <a:p>
            <a:r>
              <a:rPr lang="en-US" altLang="ja-JP" dirty="0"/>
              <a:t>print(</a:t>
            </a:r>
            <a:r>
              <a:rPr lang="en-US" altLang="ja-JP" dirty="0" err="1"/>
              <a:t>data.shape</a:t>
            </a:r>
            <a:r>
              <a:rPr lang="en-US" altLang="ja-JP" dirty="0"/>
              <a:t>)</a:t>
            </a:r>
            <a:endParaRPr lang="ja-JP" altLang="en-US" dirty="0"/>
          </a:p>
        </p:txBody>
      </p:sp>
      <p:sp>
        <p:nvSpPr>
          <p:cNvPr id="4" name="テキスト ボックス 3">
            <a:extLst>
              <a:ext uri="{FF2B5EF4-FFF2-40B4-BE49-F238E27FC236}">
                <a16:creationId xmlns:a16="http://schemas.microsoft.com/office/drawing/2014/main" id="{8875BDEC-1009-5BDB-8965-9C333B59F62D}"/>
              </a:ext>
            </a:extLst>
          </p:cNvPr>
          <p:cNvSpPr txBox="1"/>
          <p:nvPr/>
        </p:nvSpPr>
        <p:spPr>
          <a:xfrm>
            <a:off x="493565" y="240088"/>
            <a:ext cx="3420932" cy="369332"/>
          </a:xfrm>
          <a:prstGeom prst="rect">
            <a:avLst/>
          </a:prstGeom>
          <a:noFill/>
        </p:spPr>
        <p:txBody>
          <a:bodyPr wrap="square" rtlCol="0">
            <a:spAutoFit/>
          </a:bodyPr>
          <a:lstStyle/>
          <a:p>
            <a:r>
              <a:rPr kumimoji="1" lang="en-US" altLang="ja-JP" dirty="0"/>
              <a:t>data</a:t>
            </a:r>
            <a:r>
              <a:rPr kumimoji="1" lang="ja-JP" altLang="en-US" dirty="0"/>
              <a:t>は</a:t>
            </a:r>
            <a:r>
              <a:rPr kumimoji="1" lang="en-US" altLang="ja-JP" dirty="0" err="1"/>
              <a:t>x_train</a:t>
            </a:r>
            <a:r>
              <a:rPr kumimoji="1" lang="ja-JP" altLang="en-US" dirty="0"/>
              <a:t>の先頭</a:t>
            </a:r>
            <a:r>
              <a:rPr kumimoji="1" lang="en-US" altLang="ja-JP" dirty="0"/>
              <a:t>200</a:t>
            </a:r>
            <a:r>
              <a:rPr lang="ja-JP" altLang="en-US" dirty="0"/>
              <a:t>行</a:t>
            </a:r>
            <a:endParaRPr kumimoji="1" lang="en-US" altLang="ja-JP" dirty="0"/>
          </a:p>
        </p:txBody>
      </p:sp>
      <p:sp>
        <p:nvSpPr>
          <p:cNvPr id="2" name="テキスト ボックス 1">
            <a:extLst>
              <a:ext uri="{FF2B5EF4-FFF2-40B4-BE49-F238E27FC236}">
                <a16:creationId xmlns:a16="http://schemas.microsoft.com/office/drawing/2014/main" id="{62707B6C-68B9-A261-EB70-06777F0F6110}"/>
              </a:ext>
            </a:extLst>
          </p:cNvPr>
          <p:cNvSpPr txBox="1"/>
          <p:nvPr/>
        </p:nvSpPr>
        <p:spPr>
          <a:xfrm>
            <a:off x="773265" y="1808866"/>
            <a:ext cx="2464788" cy="369332"/>
          </a:xfrm>
          <a:prstGeom prst="rect">
            <a:avLst/>
          </a:prstGeom>
          <a:solidFill>
            <a:schemeClr val="accent2">
              <a:lumMod val="40000"/>
              <a:lumOff val="60000"/>
            </a:schemeClr>
          </a:solidFill>
        </p:spPr>
        <p:txBody>
          <a:bodyPr wrap="square">
            <a:spAutoFit/>
          </a:bodyPr>
          <a:lstStyle/>
          <a:p>
            <a:r>
              <a:rPr lang="en-US" altLang="ja-JP" dirty="0"/>
              <a:t>print(</a:t>
            </a:r>
            <a:r>
              <a:rPr lang="en-US" altLang="ja-JP" dirty="0" err="1"/>
              <a:t>result.shape</a:t>
            </a:r>
            <a:r>
              <a:rPr lang="en-US" altLang="ja-JP" dirty="0"/>
              <a:t>)</a:t>
            </a:r>
            <a:endParaRPr lang="ja-JP" altLang="en-US" dirty="0"/>
          </a:p>
        </p:txBody>
      </p:sp>
      <p:sp>
        <p:nvSpPr>
          <p:cNvPr id="6" name="テキスト ボックス 5">
            <a:extLst>
              <a:ext uri="{FF2B5EF4-FFF2-40B4-BE49-F238E27FC236}">
                <a16:creationId xmlns:a16="http://schemas.microsoft.com/office/drawing/2014/main" id="{E0E83EB7-5C59-0562-59CA-E3C49C610F57}"/>
              </a:ext>
            </a:extLst>
          </p:cNvPr>
          <p:cNvSpPr txBox="1"/>
          <p:nvPr/>
        </p:nvSpPr>
        <p:spPr>
          <a:xfrm>
            <a:off x="493564" y="1285940"/>
            <a:ext cx="4637833" cy="369332"/>
          </a:xfrm>
          <a:prstGeom prst="rect">
            <a:avLst/>
          </a:prstGeom>
          <a:noFill/>
        </p:spPr>
        <p:txBody>
          <a:bodyPr wrap="square" rtlCol="0">
            <a:spAutoFit/>
          </a:bodyPr>
          <a:lstStyle/>
          <a:p>
            <a:r>
              <a:rPr kumimoji="1" lang="en-US" altLang="ja-JP" dirty="0"/>
              <a:t>result</a:t>
            </a:r>
            <a:r>
              <a:rPr kumimoji="1" lang="ja-JP" altLang="en-US" dirty="0"/>
              <a:t>は</a:t>
            </a:r>
            <a:r>
              <a:rPr kumimoji="1" lang="en-US" altLang="ja-JP" dirty="0"/>
              <a:t>data</a:t>
            </a:r>
            <a:r>
              <a:rPr kumimoji="1" lang="ja-JP" altLang="en-US" dirty="0"/>
              <a:t>使って次元削減</a:t>
            </a:r>
            <a:r>
              <a:rPr kumimoji="1" lang="en-US" altLang="ja-JP" dirty="0"/>
              <a:t>(784</a:t>
            </a:r>
            <a:r>
              <a:rPr kumimoji="1" lang="ja-JP" altLang="en-US" dirty="0"/>
              <a:t>→</a:t>
            </a:r>
            <a:r>
              <a:rPr kumimoji="1" lang="en-US" altLang="ja-JP" dirty="0"/>
              <a:t>2</a:t>
            </a:r>
            <a:r>
              <a:rPr kumimoji="1" lang="ja-JP" altLang="en-US" dirty="0"/>
              <a:t>次元</a:t>
            </a:r>
            <a:r>
              <a:rPr kumimoji="1" lang="en-US" altLang="ja-JP" dirty="0"/>
              <a:t>)</a:t>
            </a:r>
          </a:p>
        </p:txBody>
      </p:sp>
      <p:pic>
        <p:nvPicPr>
          <p:cNvPr id="8" name="図 7">
            <a:extLst>
              <a:ext uri="{FF2B5EF4-FFF2-40B4-BE49-F238E27FC236}">
                <a16:creationId xmlns:a16="http://schemas.microsoft.com/office/drawing/2014/main" id="{7B67E01E-1EBC-C302-0EC8-5308927E0CC2}"/>
              </a:ext>
            </a:extLst>
          </p:cNvPr>
          <p:cNvPicPr>
            <a:picLocks noChangeAspect="1"/>
          </p:cNvPicPr>
          <p:nvPr/>
        </p:nvPicPr>
        <p:blipFill>
          <a:blip r:embed="rId3"/>
          <a:stretch>
            <a:fillRect/>
          </a:stretch>
        </p:blipFill>
        <p:spPr>
          <a:xfrm>
            <a:off x="6111920" y="609420"/>
            <a:ext cx="2717738" cy="628294"/>
          </a:xfrm>
          <a:prstGeom prst="rect">
            <a:avLst/>
          </a:prstGeom>
        </p:spPr>
      </p:pic>
      <p:pic>
        <p:nvPicPr>
          <p:cNvPr id="10" name="図 9">
            <a:extLst>
              <a:ext uri="{FF2B5EF4-FFF2-40B4-BE49-F238E27FC236}">
                <a16:creationId xmlns:a16="http://schemas.microsoft.com/office/drawing/2014/main" id="{6488CFB3-19F2-0A38-135B-EB70CF9BAD2C}"/>
              </a:ext>
            </a:extLst>
          </p:cNvPr>
          <p:cNvPicPr>
            <a:picLocks noChangeAspect="1"/>
          </p:cNvPicPr>
          <p:nvPr/>
        </p:nvPicPr>
        <p:blipFill>
          <a:blip r:embed="rId4"/>
          <a:stretch>
            <a:fillRect/>
          </a:stretch>
        </p:blipFill>
        <p:spPr>
          <a:xfrm>
            <a:off x="6111920" y="1680214"/>
            <a:ext cx="2842029" cy="574147"/>
          </a:xfrm>
          <a:prstGeom prst="rect">
            <a:avLst/>
          </a:prstGeom>
        </p:spPr>
      </p:pic>
      <p:sp>
        <p:nvSpPr>
          <p:cNvPr id="11" name="テキスト ボックス 10">
            <a:extLst>
              <a:ext uri="{FF2B5EF4-FFF2-40B4-BE49-F238E27FC236}">
                <a16:creationId xmlns:a16="http://schemas.microsoft.com/office/drawing/2014/main" id="{24841153-2956-9531-C48A-9B55B5B5459C}"/>
              </a:ext>
            </a:extLst>
          </p:cNvPr>
          <p:cNvSpPr txBox="1"/>
          <p:nvPr/>
        </p:nvSpPr>
        <p:spPr>
          <a:xfrm>
            <a:off x="773265" y="2950969"/>
            <a:ext cx="3141232" cy="369332"/>
          </a:xfrm>
          <a:prstGeom prst="rect">
            <a:avLst/>
          </a:prstGeom>
          <a:solidFill>
            <a:schemeClr val="accent2">
              <a:lumMod val="40000"/>
              <a:lumOff val="60000"/>
            </a:schemeClr>
          </a:solidFill>
        </p:spPr>
        <p:txBody>
          <a:bodyPr wrap="square">
            <a:spAutoFit/>
          </a:bodyPr>
          <a:lstStyle/>
          <a:p>
            <a:r>
              <a:rPr lang="en-US" altLang="ja-JP" dirty="0"/>
              <a:t>print(</a:t>
            </a:r>
            <a:r>
              <a:rPr lang="en-US" altLang="ja-JP" dirty="0" err="1"/>
              <a:t>y_train</a:t>
            </a:r>
            <a:r>
              <a:rPr lang="en-US" altLang="ja-JP" dirty="0"/>
              <a:t>[0:200].shape)</a:t>
            </a:r>
            <a:endParaRPr lang="ja-JP" altLang="en-US" dirty="0"/>
          </a:p>
        </p:txBody>
      </p:sp>
      <p:sp>
        <p:nvSpPr>
          <p:cNvPr id="12" name="テキスト ボックス 11">
            <a:extLst>
              <a:ext uri="{FF2B5EF4-FFF2-40B4-BE49-F238E27FC236}">
                <a16:creationId xmlns:a16="http://schemas.microsoft.com/office/drawing/2014/main" id="{F7CAC680-16BA-9C0B-54EA-7501B2E4BBEE}"/>
              </a:ext>
            </a:extLst>
          </p:cNvPr>
          <p:cNvSpPr txBox="1"/>
          <p:nvPr/>
        </p:nvSpPr>
        <p:spPr>
          <a:xfrm>
            <a:off x="493564" y="2428043"/>
            <a:ext cx="4949805" cy="369332"/>
          </a:xfrm>
          <a:prstGeom prst="rect">
            <a:avLst/>
          </a:prstGeom>
          <a:noFill/>
        </p:spPr>
        <p:txBody>
          <a:bodyPr wrap="square" rtlCol="0">
            <a:spAutoFit/>
          </a:bodyPr>
          <a:lstStyle/>
          <a:p>
            <a:r>
              <a:rPr kumimoji="1" lang="en-US" altLang="ja-JP" dirty="0" err="1"/>
              <a:t>y_train</a:t>
            </a:r>
            <a:r>
              <a:rPr kumimoji="1" lang="en-US" altLang="ja-JP" dirty="0"/>
              <a:t>[0:200]</a:t>
            </a:r>
            <a:r>
              <a:rPr kumimoji="1" lang="ja-JP" altLang="en-US" dirty="0"/>
              <a:t>は</a:t>
            </a:r>
            <a:r>
              <a:rPr kumimoji="1" lang="en-US" altLang="ja-JP" dirty="0"/>
              <a:t>data</a:t>
            </a:r>
            <a:r>
              <a:rPr kumimoji="1" lang="ja-JP" altLang="en-US" dirty="0"/>
              <a:t>に対応する正解</a:t>
            </a:r>
            <a:r>
              <a:rPr kumimoji="1" lang="en-US" altLang="ja-JP" dirty="0"/>
              <a:t>200</a:t>
            </a:r>
            <a:r>
              <a:rPr kumimoji="1" lang="ja-JP" altLang="en-US" dirty="0"/>
              <a:t>個</a:t>
            </a:r>
            <a:endParaRPr kumimoji="1" lang="en-US" altLang="ja-JP" dirty="0"/>
          </a:p>
        </p:txBody>
      </p:sp>
      <p:pic>
        <p:nvPicPr>
          <p:cNvPr id="14" name="図 13">
            <a:extLst>
              <a:ext uri="{FF2B5EF4-FFF2-40B4-BE49-F238E27FC236}">
                <a16:creationId xmlns:a16="http://schemas.microsoft.com/office/drawing/2014/main" id="{173DC00E-63EB-1257-20A6-0FA70D3DE460}"/>
              </a:ext>
            </a:extLst>
          </p:cNvPr>
          <p:cNvPicPr>
            <a:picLocks noChangeAspect="1"/>
          </p:cNvPicPr>
          <p:nvPr/>
        </p:nvPicPr>
        <p:blipFill>
          <a:blip r:embed="rId5"/>
          <a:stretch>
            <a:fillRect/>
          </a:stretch>
        </p:blipFill>
        <p:spPr>
          <a:xfrm>
            <a:off x="6095999" y="2825564"/>
            <a:ext cx="3340495" cy="574147"/>
          </a:xfrm>
          <a:prstGeom prst="rect">
            <a:avLst/>
          </a:prstGeom>
        </p:spPr>
      </p:pic>
      <p:sp>
        <p:nvSpPr>
          <p:cNvPr id="5" name="テキスト ボックス 4">
            <a:extLst>
              <a:ext uri="{FF2B5EF4-FFF2-40B4-BE49-F238E27FC236}">
                <a16:creationId xmlns:a16="http://schemas.microsoft.com/office/drawing/2014/main" id="{8B91BFC9-1479-1012-E5A0-AA13CEE29A40}"/>
              </a:ext>
            </a:extLst>
          </p:cNvPr>
          <p:cNvSpPr txBox="1"/>
          <p:nvPr/>
        </p:nvSpPr>
        <p:spPr>
          <a:xfrm>
            <a:off x="1016596" y="3970914"/>
            <a:ext cx="5217460" cy="369332"/>
          </a:xfrm>
          <a:prstGeom prst="rect">
            <a:avLst/>
          </a:prstGeom>
          <a:noFill/>
        </p:spPr>
        <p:txBody>
          <a:bodyPr wrap="square" rtlCol="0">
            <a:spAutoFit/>
          </a:bodyPr>
          <a:lstStyle/>
          <a:p>
            <a:r>
              <a:rPr kumimoji="1" lang="en-US" altLang="ja-JP" dirty="0"/>
              <a:t>200</a:t>
            </a:r>
            <a:r>
              <a:rPr kumimoji="1" lang="ja-JP" altLang="en-US" dirty="0"/>
              <a:t>行の中で正解ラベルの数字が</a:t>
            </a:r>
            <a:r>
              <a:rPr kumimoji="1" lang="en-US" altLang="ja-JP" dirty="0"/>
              <a:t>0</a:t>
            </a:r>
            <a:r>
              <a:rPr kumimoji="1" lang="ja-JP" altLang="en-US" dirty="0"/>
              <a:t>の行は</a:t>
            </a:r>
            <a:endParaRPr kumimoji="1" lang="en-US" altLang="ja-JP" dirty="0"/>
          </a:p>
        </p:txBody>
      </p:sp>
      <p:sp>
        <p:nvSpPr>
          <p:cNvPr id="13" name="テキスト ボックス 12">
            <a:extLst>
              <a:ext uri="{FF2B5EF4-FFF2-40B4-BE49-F238E27FC236}">
                <a16:creationId xmlns:a16="http://schemas.microsoft.com/office/drawing/2014/main" id="{14D313B2-5C18-7277-822E-7862E32977EF}"/>
              </a:ext>
            </a:extLst>
          </p:cNvPr>
          <p:cNvSpPr txBox="1"/>
          <p:nvPr/>
        </p:nvSpPr>
        <p:spPr>
          <a:xfrm>
            <a:off x="1016596" y="4433627"/>
            <a:ext cx="5217460" cy="369332"/>
          </a:xfrm>
          <a:prstGeom prst="rect">
            <a:avLst/>
          </a:prstGeom>
          <a:noFill/>
        </p:spPr>
        <p:txBody>
          <a:bodyPr wrap="square" rtlCol="0">
            <a:spAutoFit/>
          </a:bodyPr>
          <a:lstStyle/>
          <a:p>
            <a:r>
              <a:rPr kumimoji="1" lang="en-US" altLang="ja-JP" dirty="0"/>
              <a:t>list0 = </a:t>
            </a:r>
            <a:r>
              <a:rPr kumimoji="1" lang="en-US" altLang="ja-JP" dirty="0">
                <a:solidFill>
                  <a:srgbClr val="FF0000"/>
                </a:solidFill>
              </a:rPr>
              <a:t>[</a:t>
            </a:r>
            <a:r>
              <a:rPr kumimoji="1" lang="en-US" altLang="ja-JP" dirty="0" err="1">
                <a:solidFill>
                  <a:srgbClr val="FF0000"/>
                </a:solidFill>
              </a:rPr>
              <a:t>i</a:t>
            </a:r>
            <a:r>
              <a:rPr kumimoji="1" lang="en-US" altLang="ja-JP" dirty="0"/>
              <a:t> for </a:t>
            </a:r>
            <a:r>
              <a:rPr kumimoji="1" lang="en-US" altLang="ja-JP" dirty="0" err="1"/>
              <a:t>i</a:t>
            </a:r>
            <a:r>
              <a:rPr kumimoji="1" lang="en-US" altLang="ja-JP" dirty="0"/>
              <a:t> in range(0,200) if </a:t>
            </a:r>
            <a:r>
              <a:rPr kumimoji="1" lang="en-US" altLang="ja-JP" dirty="0" err="1"/>
              <a:t>y_train</a:t>
            </a:r>
            <a:r>
              <a:rPr kumimoji="1" lang="en-US" altLang="ja-JP" dirty="0"/>
              <a:t>[</a:t>
            </a:r>
            <a:r>
              <a:rPr kumimoji="1" lang="en-US" altLang="ja-JP" dirty="0" err="1"/>
              <a:t>i</a:t>
            </a:r>
            <a:r>
              <a:rPr kumimoji="1" lang="en-US" altLang="ja-JP" dirty="0"/>
              <a:t>] == 0</a:t>
            </a:r>
            <a:r>
              <a:rPr kumimoji="1" lang="en-US" altLang="ja-JP" dirty="0">
                <a:solidFill>
                  <a:srgbClr val="FF0000"/>
                </a:solidFill>
              </a:rPr>
              <a:t>]</a:t>
            </a:r>
          </a:p>
        </p:txBody>
      </p:sp>
      <p:sp>
        <p:nvSpPr>
          <p:cNvPr id="15" name="テキスト ボックス 14">
            <a:extLst>
              <a:ext uri="{FF2B5EF4-FFF2-40B4-BE49-F238E27FC236}">
                <a16:creationId xmlns:a16="http://schemas.microsoft.com/office/drawing/2014/main" id="{2B0D8B23-1E83-962D-E91A-1ADA065D9C4B}"/>
              </a:ext>
            </a:extLst>
          </p:cNvPr>
          <p:cNvSpPr txBox="1"/>
          <p:nvPr/>
        </p:nvSpPr>
        <p:spPr>
          <a:xfrm>
            <a:off x="1781369" y="5434194"/>
            <a:ext cx="5217460" cy="369332"/>
          </a:xfrm>
          <a:prstGeom prst="rect">
            <a:avLst/>
          </a:prstGeom>
          <a:noFill/>
        </p:spPr>
        <p:txBody>
          <a:bodyPr wrap="square" rtlCol="0">
            <a:spAutoFit/>
          </a:bodyPr>
          <a:lstStyle/>
          <a:p>
            <a:r>
              <a:rPr kumimoji="1" lang="en-US" altLang="ja-JP" dirty="0"/>
              <a:t>0</a:t>
            </a:r>
            <a:r>
              <a:rPr kumimoji="1" lang="ja-JP" altLang="en-US" dirty="0"/>
              <a:t>から</a:t>
            </a:r>
            <a:r>
              <a:rPr lang="en-US" altLang="ja-JP" dirty="0"/>
              <a:t>199(200</a:t>
            </a:r>
            <a:r>
              <a:rPr lang="ja-JP" altLang="en-US" dirty="0"/>
              <a:t>未満</a:t>
            </a:r>
            <a:r>
              <a:rPr lang="en-US" altLang="ja-JP" dirty="0"/>
              <a:t>)</a:t>
            </a:r>
            <a:r>
              <a:rPr lang="ja-JP" altLang="en-US" dirty="0"/>
              <a:t>を順に</a:t>
            </a:r>
            <a:r>
              <a:rPr lang="en-US" altLang="ja-JP" dirty="0" err="1"/>
              <a:t>i</a:t>
            </a:r>
            <a:r>
              <a:rPr lang="ja-JP" altLang="en-US" dirty="0"/>
              <a:t>に代入し、</a:t>
            </a:r>
            <a:endParaRPr kumimoji="1" lang="en-US" altLang="ja-JP" dirty="0"/>
          </a:p>
        </p:txBody>
      </p:sp>
      <p:sp>
        <p:nvSpPr>
          <p:cNvPr id="7" name="テキスト ボックス 6">
            <a:extLst>
              <a:ext uri="{FF2B5EF4-FFF2-40B4-BE49-F238E27FC236}">
                <a16:creationId xmlns:a16="http://schemas.microsoft.com/office/drawing/2014/main" id="{A89DF01E-8C08-E8A9-FD28-B5EC7D2392C8}"/>
              </a:ext>
            </a:extLst>
          </p:cNvPr>
          <p:cNvSpPr txBox="1"/>
          <p:nvPr/>
        </p:nvSpPr>
        <p:spPr>
          <a:xfrm>
            <a:off x="1761049" y="5826493"/>
            <a:ext cx="5217460" cy="369332"/>
          </a:xfrm>
          <a:prstGeom prst="rect">
            <a:avLst/>
          </a:prstGeom>
          <a:noFill/>
        </p:spPr>
        <p:txBody>
          <a:bodyPr wrap="square" rtlCol="0">
            <a:spAutoFit/>
          </a:bodyPr>
          <a:lstStyle/>
          <a:p>
            <a:r>
              <a:rPr kumimoji="1" lang="ja-JP" altLang="en-US" dirty="0"/>
              <a:t>もし</a:t>
            </a:r>
            <a:r>
              <a:rPr kumimoji="1" lang="en-US" altLang="ja-JP" dirty="0" err="1"/>
              <a:t>i</a:t>
            </a:r>
            <a:r>
              <a:rPr kumimoji="1" lang="ja-JP" altLang="en-US" dirty="0"/>
              <a:t>が </a:t>
            </a:r>
            <a:r>
              <a:rPr kumimoji="1" lang="en-US" altLang="ja-JP" dirty="0" err="1"/>
              <a:t>y_train</a:t>
            </a:r>
            <a:r>
              <a:rPr kumimoji="1" lang="en-US" altLang="ja-JP" dirty="0"/>
              <a:t>[</a:t>
            </a:r>
            <a:r>
              <a:rPr kumimoji="1" lang="en-US" altLang="ja-JP" dirty="0" err="1"/>
              <a:t>i</a:t>
            </a:r>
            <a:r>
              <a:rPr kumimoji="1" lang="en-US" altLang="ja-JP" dirty="0"/>
              <a:t>] == 0 </a:t>
            </a:r>
            <a:r>
              <a:rPr kumimoji="1" lang="ja-JP" altLang="en-US" dirty="0"/>
              <a:t>を満たすなら、</a:t>
            </a:r>
            <a:endParaRPr kumimoji="1" lang="en-US" altLang="ja-JP" dirty="0"/>
          </a:p>
        </p:txBody>
      </p:sp>
      <p:sp>
        <p:nvSpPr>
          <p:cNvPr id="9" name="テキスト ボックス 8">
            <a:extLst>
              <a:ext uri="{FF2B5EF4-FFF2-40B4-BE49-F238E27FC236}">
                <a16:creationId xmlns:a16="http://schemas.microsoft.com/office/drawing/2014/main" id="{E1BC3827-4842-E202-B3B6-7FBC65613013}"/>
              </a:ext>
            </a:extLst>
          </p:cNvPr>
          <p:cNvSpPr txBox="1"/>
          <p:nvPr/>
        </p:nvSpPr>
        <p:spPr>
          <a:xfrm>
            <a:off x="1781369" y="6208412"/>
            <a:ext cx="5217460" cy="369332"/>
          </a:xfrm>
          <a:prstGeom prst="rect">
            <a:avLst/>
          </a:prstGeom>
          <a:noFill/>
        </p:spPr>
        <p:txBody>
          <a:bodyPr wrap="square" rtlCol="0">
            <a:spAutoFit/>
          </a:bodyPr>
          <a:lstStyle/>
          <a:p>
            <a:r>
              <a:rPr kumimoji="1" lang="en-US" altLang="ja-JP" dirty="0" err="1">
                <a:solidFill>
                  <a:srgbClr val="FF0000"/>
                </a:solidFill>
              </a:rPr>
              <a:t>i</a:t>
            </a:r>
            <a:r>
              <a:rPr kumimoji="1" lang="ja-JP" altLang="en-US" dirty="0">
                <a:solidFill>
                  <a:srgbClr val="FF0000"/>
                </a:solidFill>
              </a:rPr>
              <a:t>をリストに加える</a:t>
            </a:r>
            <a:endParaRPr kumimoji="1" lang="en-US" altLang="ja-JP" dirty="0">
              <a:solidFill>
                <a:srgbClr val="FF0000"/>
              </a:solidFill>
            </a:endParaRPr>
          </a:p>
        </p:txBody>
      </p:sp>
      <p:sp>
        <p:nvSpPr>
          <p:cNvPr id="16" name="テキスト ボックス 15">
            <a:extLst>
              <a:ext uri="{FF2B5EF4-FFF2-40B4-BE49-F238E27FC236}">
                <a16:creationId xmlns:a16="http://schemas.microsoft.com/office/drawing/2014/main" id="{2603A9BA-D17B-400C-7B2A-CD65963411B8}"/>
              </a:ext>
            </a:extLst>
          </p:cNvPr>
          <p:cNvSpPr txBox="1"/>
          <p:nvPr/>
        </p:nvSpPr>
        <p:spPr>
          <a:xfrm>
            <a:off x="1262061" y="4911449"/>
            <a:ext cx="5142701" cy="369332"/>
          </a:xfrm>
          <a:prstGeom prst="rect">
            <a:avLst/>
          </a:prstGeom>
          <a:solidFill>
            <a:schemeClr val="accent6">
              <a:lumMod val="20000"/>
              <a:lumOff val="80000"/>
            </a:schemeClr>
          </a:solidFill>
        </p:spPr>
        <p:txBody>
          <a:bodyPr wrap="square">
            <a:spAutoFit/>
          </a:bodyPr>
          <a:lstStyle/>
          <a:p>
            <a:r>
              <a:rPr lang="en-US" altLang="ja-JP" sz="1800" dirty="0"/>
              <a:t>[</a:t>
            </a:r>
            <a:r>
              <a:rPr lang="ja-JP" altLang="en-US" sz="1800" dirty="0"/>
              <a:t>処理内容 </a:t>
            </a:r>
            <a:r>
              <a:rPr lang="en-US" altLang="ja-JP" sz="1800" dirty="0"/>
              <a:t>for </a:t>
            </a:r>
            <a:r>
              <a:rPr lang="ja-JP" altLang="en-US" sz="1800" dirty="0"/>
              <a:t>変数 </a:t>
            </a:r>
            <a:r>
              <a:rPr lang="en-US" altLang="ja-JP" sz="1800" dirty="0"/>
              <a:t>in </a:t>
            </a:r>
            <a:r>
              <a:rPr lang="ja-JP" altLang="en-US" sz="1800" dirty="0"/>
              <a:t>連続したデータ </a:t>
            </a:r>
            <a:r>
              <a:rPr lang="en-US" altLang="ja-JP" sz="1800" dirty="0"/>
              <a:t>if </a:t>
            </a:r>
            <a:r>
              <a:rPr lang="ja-JP" altLang="en-US" sz="1800" dirty="0"/>
              <a:t>条件式</a:t>
            </a:r>
            <a:r>
              <a:rPr lang="en-US" altLang="ja-JP" sz="1800" dirty="0"/>
              <a:t>]</a:t>
            </a:r>
          </a:p>
        </p:txBody>
      </p:sp>
    </p:spTree>
    <p:extLst>
      <p:ext uri="{BB962C8B-B14F-4D97-AF65-F5344CB8AC3E}">
        <p14:creationId xmlns:p14="http://schemas.microsoft.com/office/powerpoint/2010/main" val="2244158924"/>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D8A8FC95-E291-44AE-B442-D199E251F043}"/>
              </a:ext>
            </a:extLst>
          </p:cNvPr>
          <p:cNvSpPr txBox="1"/>
          <p:nvPr/>
        </p:nvSpPr>
        <p:spPr>
          <a:xfrm>
            <a:off x="773265" y="763014"/>
            <a:ext cx="2464788" cy="369332"/>
          </a:xfrm>
          <a:prstGeom prst="rect">
            <a:avLst/>
          </a:prstGeom>
          <a:solidFill>
            <a:schemeClr val="accent2">
              <a:lumMod val="40000"/>
              <a:lumOff val="60000"/>
            </a:schemeClr>
          </a:solidFill>
        </p:spPr>
        <p:txBody>
          <a:bodyPr wrap="square">
            <a:spAutoFit/>
          </a:bodyPr>
          <a:lstStyle/>
          <a:p>
            <a:r>
              <a:rPr lang="en-US" altLang="ja-JP" dirty="0"/>
              <a:t>print(</a:t>
            </a:r>
            <a:r>
              <a:rPr lang="en-US" altLang="ja-JP" dirty="0" err="1"/>
              <a:t>data.shape</a:t>
            </a:r>
            <a:r>
              <a:rPr lang="en-US" altLang="ja-JP" dirty="0"/>
              <a:t>)</a:t>
            </a:r>
            <a:endParaRPr lang="ja-JP" altLang="en-US" dirty="0"/>
          </a:p>
        </p:txBody>
      </p:sp>
      <p:sp>
        <p:nvSpPr>
          <p:cNvPr id="4" name="テキスト ボックス 3">
            <a:extLst>
              <a:ext uri="{FF2B5EF4-FFF2-40B4-BE49-F238E27FC236}">
                <a16:creationId xmlns:a16="http://schemas.microsoft.com/office/drawing/2014/main" id="{8875BDEC-1009-5BDB-8965-9C333B59F62D}"/>
              </a:ext>
            </a:extLst>
          </p:cNvPr>
          <p:cNvSpPr txBox="1"/>
          <p:nvPr/>
        </p:nvSpPr>
        <p:spPr>
          <a:xfrm>
            <a:off x="493565" y="240088"/>
            <a:ext cx="3420932" cy="369332"/>
          </a:xfrm>
          <a:prstGeom prst="rect">
            <a:avLst/>
          </a:prstGeom>
          <a:noFill/>
        </p:spPr>
        <p:txBody>
          <a:bodyPr wrap="square" rtlCol="0">
            <a:spAutoFit/>
          </a:bodyPr>
          <a:lstStyle/>
          <a:p>
            <a:r>
              <a:rPr kumimoji="1" lang="en-US" altLang="ja-JP" dirty="0"/>
              <a:t>data</a:t>
            </a:r>
            <a:r>
              <a:rPr kumimoji="1" lang="ja-JP" altLang="en-US" dirty="0"/>
              <a:t>は</a:t>
            </a:r>
            <a:r>
              <a:rPr kumimoji="1" lang="en-US" altLang="ja-JP" dirty="0" err="1"/>
              <a:t>x_train</a:t>
            </a:r>
            <a:r>
              <a:rPr kumimoji="1" lang="ja-JP" altLang="en-US" dirty="0"/>
              <a:t>の先頭</a:t>
            </a:r>
            <a:r>
              <a:rPr kumimoji="1" lang="en-US" altLang="ja-JP" dirty="0"/>
              <a:t>200</a:t>
            </a:r>
            <a:r>
              <a:rPr lang="ja-JP" altLang="en-US" dirty="0"/>
              <a:t>行</a:t>
            </a:r>
            <a:endParaRPr kumimoji="1" lang="en-US" altLang="ja-JP" dirty="0"/>
          </a:p>
        </p:txBody>
      </p:sp>
      <p:sp>
        <p:nvSpPr>
          <p:cNvPr id="2" name="テキスト ボックス 1">
            <a:extLst>
              <a:ext uri="{FF2B5EF4-FFF2-40B4-BE49-F238E27FC236}">
                <a16:creationId xmlns:a16="http://schemas.microsoft.com/office/drawing/2014/main" id="{62707B6C-68B9-A261-EB70-06777F0F6110}"/>
              </a:ext>
            </a:extLst>
          </p:cNvPr>
          <p:cNvSpPr txBox="1"/>
          <p:nvPr/>
        </p:nvSpPr>
        <p:spPr>
          <a:xfrm>
            <a:off x="773265" y="1808866"/>
            <a:ext cx="2464788" cy="369332"/>
          </a:xfrm>
          <a:prstGeom prst="rect">
            <a:avLst/>
          </a:prstGeom>
          <a:solidFill>
            <a:schemeClr val="accent2">
              <a:lumMod val="40000"/>
              <a:lumOff val="60000"/>
            </a:schemeClr>
          </a:solidFill>
        </p:spPr>
        <p:txBody>
          <a:bodyPr wrap="square">
            <a:spAutoFit/>
          </a:bodyPr>
          <a:lstStyle/>
          <a:p>
            <a:r>
              <a:rPr lang="en-US" altLang="ja-JP" dirty="0"/>
              <a:t>print(</a:t>
            </a:r>
            <a:r>
              <a:rPr lang="en-US" altLang="ja-JP" dirty="0" err="1"/>
              <a:t>result.shape</a:t>
            </a:r>
            <a:r>
              <a:rPr lang="en-US" altLang="ja-JP" dirty="0"/>
              <a:t>)</a:t>
            </a:r>
            <a:endParaRPr lang="ja-JP" altLang="en-US" dirty="0"/>
          </a:p>
        </p:txBody>
      </p:sp>
      <p:sp>
        <p:nvSpPr>
          <p:cNvPr id="6" name="テキスト ボックス 5">
            <a:extLst>
              <a:ext uri="{FF2B5EF4-FFF2-40B4-BE49-F238E27FC236}">
                <a16:creationId xmlns:a16="http://schemas.microsoft.com/office/drawing/2014/main" id="{E0E83EB7-5C59-0562-59CA-E3C49C610F57}"/>
              </a:ext>
            </a:extLst>
          </p:cNvPr>
          <p:cNvSpPr txBox="1"/>
          <p:nvPr/>
        </p:nvSpPr>
        <p:spPr>
          <a:xfrm>
            <a:off x="493564" y="1285940"/>
            <a:ext cx="4637833" cy="369332"/>
          </a:xfrm>
          <a:prstGeom prst="rect">
            <a:avLst/>
          </a:prstGeom>
          <a:noFill/>
        </p:spPr>
        <p:txBody>
          <a:bodyPr wrap="square" rtlCol="0">
            <a:spAutoFit/>
          </a:bodyPr>
          <a:lstStyle/>
          <a:p>
            <a:r>
              <a:rPr kumimoji="1" lang="en-US" altLang="ja-JP" dirty="0"/>
              <a:t>result</a:t>
            </a:r>
            <a:r>
              <a:rPr kumimoji="1" lang="ja-JP" altLang="en-US" dirty="0"/>
              <a:t>は</a:t>
            </a:r>
            <a:r>
              <a:rPr kumimoji="1" lang="en-US" altLang="ja-JP" dirty="0"/>
              <a:t>data</a:t>
            </a:r>
            <a:r>
              <a:rPr kumimoji="1" lang="ja-JP" altLang="en-US" dirty="0"/>
              <a:t>使って次元削減</a:t>
            </a:r>
            <a:r>
              <a:rPr kumimoji="1" lang="en-US" altLang="ja-JP" dirty="0"/>
              <a:t>(784</a:t>
            </a:r>
            <a:r>
              <a:rPr kumimoji="1" lang="ja-JP" altLang="en-US" dirty="0"/>
              <a:t>→</a:t>
            </a:r>
            <a:r>
              <a:rPr kumimoji="1" lang="en-US" altLang="ja-JP" dirty="0"/>
              <a:t>2</a:t>
            </a:r>
            <a:r>
              <a:rPr kumimoji="1" lang="ja-JP" altLang="en-US" dirty="0"/>
              <a:t>次元</a:t>
            </a:r>
            <a:r>
              <a:rPr kumimoji="1" lang="en-US" altLang="ja-JP" dirty="0"/>
              <a:t>)</a:t>
            </a:r>
          </a:p>
        </p:txBody>
      </p:sp>
      <p:pic>
        <p:nvPicPr>
          <p:cNvPr id="8" name="図 7">
            <a:extLst>
              <a:ext uri="{FF2B5EF4-FFF2-40B4-BE49-F238E27FC236}">
                <a16:creationId xmlns:a16="http://schemas.microsoft.com/office/drawing/2014/main" id="{7B67E01E-1EBC-C302-0EC8-5308927E0CC2}"/>
              </a:ext>
            </a:extLst>
          </p:cNvPr>
          <p:cNvPicPr>
            <a:picLocks noChangeAspect="1"/>
          </p:cNvPicPr>
          <p:nvPr/>
        </p:nvPicPr>
        <p:blipFill>
          <a:blip r:embed="rId3"/>
          <a:stretch>
            <a:fillRect/>
          </a:stretch>
        </p:blipFill>
        <p:spPr>
          <a:xfrm>
            <a:off x="6111920" y="609420"/>
            <a:ext cx="2717738" cy="628294"/>
          </a:xfrm>
          <a:prstGeom prst="rect">
            <a:avLst/>
          </a:prstGeom>
        </p:spPr>
      </p:pic>
      <p:pic>
        <p:nvPicPr>
          <p:cNvPr id="10" name="図 9">
            <a:extLst>
              <a:ext uri="{FF2B5EF4-FFF2-40B4-BE49-F238E27FC236}">
                <a16:creationId xmlns:a16="http://schemas.microsoft.com/office/drawing/2014/main" id="{6488CFB3-19F2-0A38-135B-EB70CF9BAD2C}"/>
              </a:ext>
            </a:extLst>
          </p:cNvPr>
          <p:cNvPicPr>
            <a:picLocks noChangeAspect="1"/>
          </p:cNvPicPr>
          <p:nvPr/>
        </p:nvPicPr>
        <p:blipFill>
          <a:blip r:embed="rId4"/>
          <a:stretch>
            <a:fillRect/>
          </a:stretch>
        </p:blipFill>
        <p:spPr>
          <a:xfrm>
            <a:off x="6111920" y="1680214"/>
            <a:ext cx="2842029" cy="574147"/>
          </a:xfrm>
          <a:prstGeom prst="rect">
            <a:avLst/>
          </a:prstGeom>
        </p:spPr>
      </p:pic>
      <p:sp>
        <p:nvSpPr>
          <p:cNvPr id="11" name="テキスト ボックス 10">
            <a:extLst>
              <a:ext uri="{FF2B5EF4-FFF2-40B4-BE49-F238E27FC236}">
                <a16:creationId xmlns:a16="http://schemas.microsoft.com/office/drawing/2014/main" id="{24841153-2956-9531-C48A-9B55B5B5459C}"/>
              </a:ext>
            </a:extLst>
          </p:cNvPr>
          <p:cNvSpPr txBox="1"/>
          <p:nvPr/>
        </p:nvSpPr>
        <p:spPr>
          <a:xfrm>
            <a:off x="773265" y="2950969"/>
            <a:ext cx="3141232" cy="369332"/>
          </a:xfrm>
          <a:prstGeom prst="rect">
            <a:avLst/>
          </a:prstGeom>
          <a:solidFill>
            <a:schemeClr val="accent2">
              <a:lumMod val="40000"/>
              <a:lumOff val="60000"/>
            </a:schemeClr>
          </a:solidFill>
        </p:spPr>
        <p:txBody>
          <a:bodyPr wrap="square">
            <a:spAutoFit/>
          </a:bodyPr>
          <a:lstStyle/>
          <a:p>
            <a:r>
              <a:rPr lang="en-US" altLang="ja-JP" dirty="0"/>
              <a:t>print(</a:t>
            </a:r>
            <a:r>
              <a:rPr lang="en-US" altLang="ja-JP" dirty="0" err="1"/>
              <a:t>y_train</a:t>
            </a:r>
            <a:r>
              <a:rPr lang="en-US" altLang="ja-JP" dirty="0"/>
              <a:t>[0:200].shape)</a:t>
            </a:r>
            <a:endParaRPr lang="ja-JP" altLang="en-US" dirty="0"/>
          </a:p>
        </p:txBody>
      </p:sp>
      <p:sp>
        <p:nvSpPr>
          <p:cNvPr id="12" name="テキスト ボックス 11">
            <a:extLst>
              <a:ext uri="{FF2B5EF4-FFF2-40B4-BE49-F238E27FC236}">
                <a16:creationId xmlns:a16="http://schemas.microsoft.com/office/drawing/2014/main" id="{F7CAC680-16BA-9C0B-54EA-7501B2E4BBEE}"/>
              </a:ext>
            </a:extLst>
          </p:cNvPr>
          <p:cNvSpPr txBox="1"/>
          <p:nvPr/>
        </p:nvSpPr>
        <p:spPr>
          <a:xfrm>
            <a:off x="493564" y="2428043"/>
            <a:ext cx="4949805" cy="369332"/>
          </a:xfrm>
          <a:prstGeom prst="rect">
            <a:avLst/>
          </a:prstGeom>
          <a:noFill/>
        </p:spPr>
        <p:txBody>
          <a:bodyPr wrap="square" rtlCol="0">
            <a:spAutoFit/>
          </a:bodyPr>
          <a:lstStyle/>
          <a:p>
            <a:r>
              <a:rPr kumimoji="1" lang="en-US" altLang="ja-JP" dirty="0" err="1"/>
              <a:t>y_train</a:t>
            </a:r>
            <a:r>
              <a:rPr kumimoji="1" lang="en-US" altLang="ja-JP" dirty="0"/>
              <a:t>[0:200]</a:t>
            </a:r>
            <a:r>
              <a:rPr kumimoji="1" lang="ja-JP" altLang="en-US" dirty="0"/>
              <a:t>は</a:t>
            </a:r>
            <a:r>
              <a:rPr kumimoji="1" lang="en-US" altLang="ja-JP" dirty="0"/>
              <a:t>data</a:t>
            </a:r>
            <a:r>
              <a:rPr kumimoji="1" lang="ja-JP" altLang="en-US" dirty="0"/>
              <a:t>に対応する正解</a:t>
            </a:r>
            <a:r>
              <a:rPr kumimoji="1" lang="en-US" altLang="ja-JP" dirty="0"/>
              <a:t>200</a:t>
            </a:r>
            <a:r>
              <a:rPr kumimoji="1" lang="ja-JP" altLang="en-US" dirty="0"/>
              <a:t>個</a:t>
            </a:r>
            <a:endParaRPr kumimoji="1" lang="en-US" altLang="ja-JP" dirty="0"/>
          </a:p>
        </p:txBody>
      </p:sp>
      <p:pic>
        <p:nvPicPr>
          <p:cNvPr id="14" name="図 13">
            <a:extLst>
              <a:ext uri="{FF2B5EF4-FFF2-40B4-BE49-F238E27FC236}">
                <a16:creationId xmlns:a16="http://schemas.microsoft.com/office/drawing/2014/main" id="{173DC00E-63EB-1257-20A6-0FA70D3DE460}"/>
              </a:ext>
            </a:extLst>
          </p:cNvPr>
          <p:cNvPicPr>
            <a:picLocks noChangeAspect="1"/>
          </p:cNvPicPr>
          <p:nvPr/>
        </p:nvPicPr>
        <p:blipFill>
          <a:blip r:embed="rId5"/>
          <a:stretch>
            <a:fillRect/>
          </a:stretch>
        </p:blipFill>
        <p:spPr>
          <a:xfrm>
            <a:off x="6095999" y="2825564"/>
            <a:ext cx="3340495" cy="574147"/>
          </a:xfrm>
          <a:prstGeom prst="rect">
            <a:avLst/>
          </a:prstGeom>
        </p:spPr>
      </p:pic>
      <p:sp>
        <p:nvSpPr>
          <p:cNvPr id="5" name="テキスト ボックス 4">
            <a:extLst>
              <a:ext uri="{FF2B5EF4-FFF2-40B4-BE49-F238E27FC236}">
                <a16:creationId xmlns:a16="http://schemas.microsoft.com/office/drawing/2014/main" id="{8B91BFC9-1479-1012-E5A0-AA13CEE29A40}"/>
              </a:ext>
            </a:extLst>
          </p:cNvPr>
          <p:cNvSpPr txBox="1"/>
          <p:nvPr/>
        </p:nvSpPr>
        <p:spPr>
          <a:xfrm>
            <a:off x="1016596" y="3970914"/>
            <a:ext cx="5217460" cy="369332"/>
          </a:xfrm>
          <a:prstGeom prst="rect">
            <a:avLst/>
          </a:prstGeom>
          <a:noFill/>
        </p:spPr>
        <p:txBody>
          <a:bodyPr wrap="square" rtlCol="0">
            <a:spAutoFit/>
          </a:bodyPr>
          <a:lstStyle/>
          <a:p>
            <a:r>
              <a:rPr kumimoji="1" lang="en-US" altLang="ja-JP" dirty="0"/>
              <a:t>200</a:t>
            </a:r>
            <a:r>
              <a:rPr kumimoji="1" lang="ja-JP" altLang="en-US" dirty="0"/>
              <a:t>行の中で正解ラベルの数字が</a:t>
            </a:r>
            <a:r>
              <a:rPr kumimoji="1" lang="en-US" altLang="ja-JP" dirty="0"/>
              <a:t>0</a:t>
            </a:r>
            <a:r>
              <a:rPr kumimoji="1" lang="ja-JP" altLang="en-US" dirty="0"/>
              <a:t>の行は</a:t>
            </a:r>
            <a:endParaRPr kumimoji="1" lang="en-US" altLang="ja-JP" dirty="0"/>
          </a:p>
        </p:txBody>
      </p:sp>
      <p:sp>
        <p:nvSpPr>
          <p:cNvPr id="13" name="テキスト ボックス 12">
            <a:extLst>
              <a:ext uri="{FF2B5EF4-FFF2-40B4-BE49-F238E27FC236}">
                <a16:creationId xmlns:a16="http://schemas.microsoft.com/office/drawing/2014/main" id="{14D313B2-5C18-7277-822E-7862E32977EF}"/>
              </a:ext>
            </a:extLst>
          </p:cNvPr>
          <p:cNvSpPr txBox="1"/>
          <p:nvPr/>
        </p:nvSpPr>
        <p:spPr>
          <a:xfrm>
            <a:off x="1016596" y="4433627"/>
            <a:ext cx="5217460" cy="369332"/>
          </a:xfrm>
          <a:prstGeom prst="rect">
            <a:avLst/>
          </a:prstGeom>
          <a:noFill/>
        </p:spPr>
        <p:txBody>
          <a:bodyPr wrap="square" rtlCol="0">
            <a:spAutoFit/>
          </a:bodyPr>
          <a:lstStyle/>
          <a:p>
            <a:r>
              <a:rPr kumimoji="1" lang="en-US" altLang="ja-JP" dirty="0"/>
              <a:t>list0 = [</a:t>
            </a:r>
            <a:r>
              <a:rPr kumimoji="1" lang="en-US" altLang="ja-JP" dirty="0" err="1"/>
              <a:t>i</a:t>
            </a:r>
            <a:r>
              <a:rPr kumimoji="1" lang="en-US" altLang="ja-JP" dirty="0"/>
              <a:t> for </a:t>
            </a:r>
            <a:r>
              <a:rPr kumimoji="1" lang="en-US" altLang="ja-JP" dirty="0" err="1"/>
              <a:t>i</a:t>
            </a:r>
            <a:r>
              <a:rPr kumimoji="1" lang="en-US" altLang="ja-JP" dirty="0"/>
              <a:t> in range(0,200) if </a:t>
            </a:r>
            <a:r>
              <a:rPr kumimoji="1" lang="en-US" altLang="ja-JP" dirty="0" err="1"/>
              <a:t>y_train</a:t>
            </a:r>
            <a:r>
              <a:rPr kumimoji="1" lang="en-US" altLang="ja-JP" dirty="0"/>
              <a:t>[</a:t>
            </a:r>
            <a:r>
              <a:rPr kumimoji="1" lang="en-US" altLang="ja-JP" dirty="0" err="1"/>
              <a:t>i</a:t>
            </a:r>
            <a:r>
              <a:rPr kumimoji="1" lang="en-US" altLang="ja-JP" dirty="0"/>
              <a:t>] == 0]</a:t>
            </a:r>
          </a:p>
        </p:txBody>
      </p:sp>
      <p:sp>
        <p:nvSpPr>
          <p:cNvPr id="17" name="テキスト ボックス 16">
            <a:extLst>
              <a:ext uri="{FF2B5EF4-FFF2-40B4-BE49-F238E27FC236}">
                <a16:creationId xmlns:a16="http://schemas.microsoft.com/office/drawing/2014/main" id="{DD164FDE-870D-ED69-B98E-02352C2557F7}"/>
              </a:ext>
            </a:extLst>
          </p:cNvPr>
          <p:cNvSpPr txBox="1"/>
          <p:nvPr/>
        </p:nvSpPr>
        <p:spPr>
          <a:xfrm>
            <a:off x="7392502" y="4202794"/>
            <a:ext cx="3782902" cy="830997"/>
          </a:xfrm>
          <a:prstGeom prst="rect">
            <a:avLst/>
          </a:prstGeom>
          <a:solidFill>
            <a:schemeClr val="accent6">
              <a:lumMod val="20000"/>
              <a:lumOff val="80000"/>
            </a:schemeClr>
          </a:solidFill>
        </p:spPr>
        <p:txBody>
          <a:bodyPr wrap="square">
            <a:spAutoFit/>
          </a:bodyPr>
          <a:lstStyle/>
          <a:p>
            <a:r>
              <a:rPr lang="ja-JP" altLang="en-US" sz="1600" dirty="0"/>
              <a:t>例</a:t>
            </a:r>
            <a:r>
              <a:rPr lang="en-US" altLang="ja-JP" sz="1600" dirty="0"/>
              <a:t>)</a:t>
            </a:r>
            <a:r>
              <a:rPr lang="ja-JP" altLang="en-US" sz="1600" dirty="0"/>
              <a:t> </a:t>
            </a:r>
            <a:endParaRPr lang="en-US" altLang="ja-JP" sz="1600" dirty="0"/>
          </a:p>
          <a:p>
            <a:r>
              <a:rPr lang="ja-JP" altLang="en-US" sz="1600" dirty="0"/>
              <a:t>test = [i+2 for i in range(0,5) if i &gt; 1]</a:t>
            </a:r>
          </a:p>
          <a:p>
            <a:r>
              <a:rPr lang="ja-JP" altLang="en-US" sz="1600" dirty="0"/>
              <a:t>print(test)</a:t>
            </a:r>
          </a:p>
        </p:txBody>
      </p:sp>
      <p:pic>
        <p:nvPicPr>
          <p:cNvPr id="19" name="図 18">
            <a:extLst>
              <a:ext uri="{FF2B5EF4-FFF2-40B4-BE49-F238E27FC236}">
                <a16:creationId xmlns:a16="http://schemas.microsoft.com/office/drawing/2014/main" id="{F76C7820-596C-8C6D-4AFD-07D8D5D14768}"/>
              </a:ext>
            </a:extLst>
          </p:cNvPr>
          <p:cNvPicPr>
            <a:picLocks noChangeAspect="1"/>
          </p:cNvPicPr>
          <p:nvPr/>
        </p:nvPicPr>
        <p:blipFill>
          <a:blip r:embed="rId6"/>
          <a:stretch>
            <a:fillRect/>
          </a:stretch>
        </p:blipFill>
        <p:spPr>
          <a:xfrm>
            <a:off x="8121248" y="5177786"/>
            <a:ext cx="2305372" cy="581106"/>
          </a:xfrm>
          <a:prstGeom prst="rect">
            <a:avLst/>
          </a:prstGeom>
        </p:spPr>
      </p:pic>
      <p:sp>
        <p:nvSpPr>
          <p:cNvPr id="20" name="テキスト ボックス 19">
            <a:extLst>
              <a:ext uri="{FF2B5EF4-FFF2-40B4-BE49-F238E27FC236}">
                <a16:creationId xmlns:a16="http://schemas.microsoft.com/office/drawing/2014/main" id="{2F2D2EA0-B001-3CF8-4733-7532AA7B7758}"/>
              </a:ext>
            </a:extLst>
          </p:cNvPr>
          <p:cNvSpPr txBox="1"/>
          <p:nvPr/>
        </p:nvSpPr>
        <p:spPr>
          <a:xfrm>
            <a:off x="7308229" y="5923130"/>
            <a:ext cx="5217460" cy="646331"/>
          </a:xfrm>
          <a:prstGeom prst="rect">
            <a:avLst/>
          </a:prstGeom>
          <a:noFill/>
        </p:spPr>
        <p:txBody>
          <a:bodyPr wrap="square" rtlCol="0">
            <a:spAutoFit/>
          </a:bodyPr>
          <a:lstStyle/>
          <a:p>
            <a:r>
              <a:rPr lang="en-US" altLang="ja-JP" dirty="0"/>
              <a:t>0</a:t>
            </a:r>
            <a:r>
              <a:rPr lang="ja-JP" altLang="en-US" dirty="0"/>
              <a:t>から</a:t>
            </a:r>
            <a:r>
              <a:rPr lang="en-US" altLang="ja-JP" dirty="0"/>
              <a:t>4</a:t>
            </a:r>
            <a:r>
              <a:rPr lang="ja-JP" altLang="en-US" dirty="0"/>
              <a:t>を順に</a:t>
            </a:r>
            <a:r>
              <a:rPr lang="en-US" altLang="ja-JP" dirty="0" err="1"/>
              <a:t>i</a:t>
            </a:r>
            <a:r>
              <a:rPr lang="ja-JP" altLang="en-US" dirty="0"/>
              <a:t>に代入し、もし</a:t>
            </a:r>
            <a:r>
              <a:rPr lang="en-US" altLang="ja-JP" dirty="0" err="1"/>
              <a:t>i</a:t>
            </a:r>
            <a:r>
              <a:rPr lang="ja-JP" altLang="en-US" dirty="0"/>
              <a:t>が</a:t>
            </a:r>
            <a:r>
              <a:rPr lang="en-US" altLang="ja-JP" dirty="0"/>
              <a:t>1</a:t>
            </a:r>
            <a:r>
              <a:rPr lang="ja-JP" altLang="en-US" dirty="0"/>
              <a:t>より</a:t>
            </a:r>
            <a:endParaRPr lang="en-US" altLang="ja-JP" dirty="0"/>
          </a:p>
          <a:p>
            <a:r>
              <a:rPr kumimoji="1" lang="ja-JP" altLang="en-US" dirty="0"/>
              <a:t>大きいなら</a:t>
            </a:r>
            <a:r>
              <a:rPr kumimoji="1" lang="en-US" altLang="ja-JP" dirty="0"/>
              <a:t>i+2</a:t>
            </a:r>
            <a:r>
              <a:rPr kumimoji="1" lang="ja-JP" altLang="en-US" dirty="0"/>
              <a:t>をリストに加える</a:t>
            </a:r>
            <a:endParaRPr kumimoji="1" lang="en-US" altLang="ja-JP" dirty="0"/>
          </a:p>
        </p:txBody>
      </p:sp>
      <p:sp>
        <p:nvSpPr>
          <p:cNvPr id="21" name="テキスト ボックス 20">
            <a:extLst>
              <a:ext uri="{FF2B5EF4-FFF2-40B4-BE49-F238E27FC236}">
                <a16:creationId xmlns:a16="http://schemas.microsoft.com/office/drawing/2014/main" id="{05B3DAF2-6968-BD0D-1980-3680A6C7F511}"/>
              </a:ext>
            </a:extLst>
          </p:cNvPr>
          <p:cNvSpPr txBox="1"/>
          <p:nvPr/>
        </p:nvSpPr>
        <p:spPr>
          <a:xfrm>
            <a:off x="1781369" y="5434194"/>
            <a:ext cx="5217460" cy="369332"/>
          </a:xfrm>
          <a:prstGeom prst="rect">
            <a:avLst/>
          </a:prstGeom>
          <a:noFill/>
        </p:spPr>
        <p:txBody>
          <a:bodyPr wrap="square" rtlCol="0">
            <a:spAutoFit/>
          </a:bodyPr>
          <a:lstStyle/>
          <a:p>
            <a:r>
              <a:rPr kumimoji="1" lang="en-US" altLang="ja-JP" dirty="0"/>
              <a:t>0</a:t>
            </a:r>
            <a:r>
              <a:rPr kumimoji="1" lang="ja-JP" altLang="en-US" dirty="0"/>
              <a:t>から</a:t>
            </a:r>
            <a:r>
              <a:rPr lang="en-US" altLang="ja-JP" dirty="0"/>
              <a:t>199(200</a:t>
            </a:r>
            <a:r>
              <a:rPr lang="ja-JP" altLang="en-US" dirty="0"/>
              <a:t>未満</a:t>
            </a:r>
            <a:r>
              <a:rPr lang="en-US" altLang="ja-JP" dirty="0"/>
              <a:t>)</a:t>
            </a:r>
            <a:r>
              <a:rPr lang="ja-JP" altLang="en-US" dirty="0"/>
              <a:t>を順に</a:t>
            </a:r>
            <a:r>
              <a:rPr lang="en-US" altLang="ja-JP" dirty="0" err="1"/>
              <a:t>i</a:t>
            </a:r>
            <a:r>
              <a:rPr lang="ja-JP" altLang="en-US" dirty="0"/>
              <a:t>に代入し、</a:t>
            </a:r>
            <a:endParaRPr kumimoji="1" lang="en-US" altLang="ja-JP" dirty="0"/>
          </a:p>
        </p:txBody>
      </p:sp>
      <p:sp>
        <p:nvSpPr>
          <p:cNvPr id="22" name="テキスト ボックス 21">
            <a:extLst>
              <a:ext uri="{FF2B5EF4-FFF2-40B4-BE49-F238E27FC236}">
                <a16:creationId xmlns:a16="http://schemas.microsoft.com/office/drawing/2014/main" id="{5C272A37-B0C7-9535-368B-53B12712B865}"/>
              </a:ext>
            </a:extLst>
          </p:cNvPr>
          <p:cNvSpPr txBox="1"/>
          <p:nvPr/>
        </p:nvSpPr>
        <p:spPr>
          <a:xfrm>
            <a:off x="1761049" y="5826493"/>
            <a:ext cx="5217460" cy="369332"/>
          </a:xfrm>
          <a:prstGeom prst="rect">
            <a:avLst/>
          </a:prstGeom>
          <a:noFill/>
        </p:spPr>
        <p:txBody>
          <a:bodyPr wrap="square" rtlCol="0">
            <a:spAutoFit/>
          </a:bodyPr>
          <a:lstStyle/>
          <a:p>
            <a:r>
              <a:rPr kumimoji="1" lang="ja-JP" altLang="en-US" dirty="0"/>
              <a:t>もし</a:t>
            </a:r>
            <a:r>
              <a:rPr kumimoji="1" lang="en-US" altLang="ja-JP" dirty="0" err="1"/>
              <a:t>i</a:t>
            </a:r>
            <a:r>
              <a:rPr kumimoji="1" lang="ja-JP" altLang="en-US" dirty="0"/>
              <a:t>が </a:t>
            </a:r>
            <a:r>
              <a:rPr kumimoji="1" lang="en-US" altLang="ja-JP" dirty="0" err="1"/>
              <a:t>y_train</a:t>
            </a:r>
            <a:r>
              <a:rPr kumimoji="1" lang="en-US" altLang="ja-JP" dirty="0"/>
              <a:t>[</a:t>
            </a:r>
            <a:r>
              <a:rPr kumimoji="1" lang="en-US" altLang="ja-JP" dirty="0" err="1"/>
              <a:t>i</a:t>
            </a:r>
            <a:r>
              <a:rPr kumimoji="1" lang="en-US" altLang="ja-JP" dirty="0"/>
              <a:t>] == 0 </a:t>
            </a:r>
            <a:r>
              <a:rPr kumimoji="1" lang="ja-JP" altLang="en-US" dirty="0"/>
              <a:t>を満たすなら、</a:t>
            </a:r>
            <a:endParaRPr kumimoji="1" lang="en-US" altLang="ja-JP" dirty="0"/>
          </a:p>
        </p:txBody>
      </p:sp>
      <p:sp>
        <p:nvSpPr>
          <p:cNvPr id="23" name="テキスト ボックス 22">
            <a:extLst>
              <a:ext uri="{FF2B5EF4-FFF2-40B4-BE49-F238E27FC236}">
                <a16:creationId xmlns:a16="http://schemas.microsoft.com/office/drawing/2014/main" id="{72C32EEC-8D7E-EEFA-7D64-7EAE565195CC}"/>
              </a:ext>
            </a:extLst>
          </p:cNvPr>
          <p:cNvSpPr txBox="1"/>
          <p:nvPr/>
        </p:nvSpPr>
        <p:spPr>
          <a:xfrm>
            <a:off x="1781369" y="6208412"/>
            <a:ext cx="5217460" cy="369332"/>
          </a:xfrm>
          <a:prstGeom prst="rect">
            <a:avLst/>
          </a:prstGeom>
          <a:noFill/>
        </p:spPr>
        <p:txBody>
          <a:bodyPr wrap="square" rtlCol="0">
            <a:spAutoFit/>
          </a:bodyPr>
          <a:lstStyle/>
          <a:p>
            <a:r>
              <a:rPr kumimoji="1" lang="en-US" altLang="ja-JP" dirty="0" err="1"/>
              <a:t>i</a:t>
            </a:r>
            <a:r>
              <a:rPr kumimoji="1" lang="ja-JP" altLang="en-US" dirty="0"/>
              <a:t>をリストに加える</a:t>
            </a:r>
            <a:endParaRPr kumimoji="1" lang="en-US" altLang="ja-JP" dirty="0"/>
          </a:p>
        </p:txBody>
      </p:sp>
      <p:sp>
        <p:nvSpPr>
          <p:cNvPr id="24" name="テキスト ボックス 23">
            <a:extLst>
              <a:ext uri="{FF2B5EF4-FFF2-40B4-BE49-F238E27FC236}">
                <a16:creationId xmlns:a16="http://schemas.microsoft.com/office/drawing/2014/main" id="{12D5E71C-D40B-9BED-251B-394E1F78F8DF}"/>
              </a:ext>
            </a:extLst>
          </p:cNvPr>
          <p:cNvSpPr txBox="1"/>
          <p:nvPr/>
        </p:nvSpPr>
        <p:spPr>
          <a:xfrm>
            <a:off x="1262061" y="4911449"/>
            <a:ext cx="5142701" cy="369332"/>
          </a:xfrm>
          <a:prstGeom prst="rect">
            <a:avLst/>
          </a:prstGeom>
          <a:solidFill>
            <a:schemeClr val="accent6">
              <a:lumMod val="20000"/>
              <a:lumOff val="80000"/>
            </a:schemeClr>
          </a:solidFill>
        </p:spPr>
        <p:txBody>
          <a:bodyPr wrap="square">
            <a:spAutoFit/>
          </a:bodyPr>
          <a:lstStyle/>
          <a:p>
            <a:r>
              <a:rPr lang="en-US" altLang="ja-JP" sz="1800" dirty="0"/>
              <a:t>[</a:t>
            </a:r>
            <a:r>
              <a:rPr lang="ja-JP" altLang="en-US" sz="1800" dirty="0"/>
              <a:t>処理内容 </a:t>
            </a:r>
            <a:r>
              <a:rPr lang="en-US" altLang="ja-JP" sz="1800" dirty="0"/>
              <a:t>for </a:t>
            </a:r>
            <a:r>
              <a:rPr lang="ja-JP" altLang="en-US" sz="1800" dirty="0"/>
              <a:t>変数 </a:t>
            </a:r>
            <a:r>
              <a:rPr lang="en-US" altLang="ja-JP" sz="1800" dirty="0"/>
              <a:t>in </a:t>
            </a:r>
            <a:r>
              <a:rPr lang="ja-JP" altLang="en-US" sz="1800" dirty="0"/>
              <a:t>連続したデータ </a:t>
            </a:r>
            <a:r>
              <a:rPr lang="en-US" altLang="ja-JP" sz="1800" dirty="0"/>
              <a:t>if </a:t>
            </a:r>
            <a:r>
              <a:rPr lang="ja-JP" altLang="en-US" sz="1800" dirty="0"/>
              <a:t>条件式</a:t>
            </a:r>
            <a:r>
              <a:rPr lang="en-US" altLang="ja-JP" sz="1800" dirty="0"/>
              <a:t>]</a:t>
            </a:r>
          </a:p>
        </p:txBody>
      </p:sp>
    </p:spTree>
    <p:extLst>
      <p:ext uri="{BB962C8B-B14F-4D97-AF65-F5344CB8AC3E}">
        <p14:creationId xmlns:p14="http://schemas.microsoft.com/office/powerpoint/2010/main" val="2016940262"/>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898C66E7-5C6E-5141-A094-1317625D0423}"/>
              </a:ext>
            </a:extLst>
          </p:cNvPr>
          <p:cNvSpPr txBox="1"/>
          <p:nvPr/>
        </p:nvSpPr>
        <p:spPr>
          <a:xfrm>
            <a:off x="508000" y="490974"/>
            <a:ext cx="5252720" cy="646331"/>
          </a:xfrm>
          <a:prstGeom prst="rect">
            <a:avLst/>
          </a:prstGeom>
          <a:solidFill>
            <a:schemeClr val="accent2">
              <a:lumMod val="40000"/>
              <a:lumOff val="60000"/>
            </a:schemeClr>
          </a:solidFill>
        </p:spPr>
        <p:txBody>
          <a:bodyPr wrap="square">
            <a:spAutoFit/>
          </a:bodyPr>
          <a:lstStyle/>
          <a:p>
            <a:r>
              <a:rPr lang="en-US" altLang="ja-JP" dirty="0"/>
              <a:t>list0 = [</a:t>
            </a:r>
            <a:r>
              <a:rPr lang="en-US" altLang="ja-JP" dirty="0" err="1"/>
              <a:t>i</a:t>
            </a:r>
            <a:r>
              <a:rPr lang="en-US" altLang="ja-JP" dirty="0"/>
              <a:t> for </a:t>
            </a:r>
            <a:r>
              <a:rPr lang="en-US" altLang="ja-JP" dirty="0" err="1"/>
              <a:t>i</a:t>
            </a:r>
            <a:r>
              <a:rPr lang="en-US" altLang="ja-JP" dirty="0"/>
              <a:t> in range(0,200) if </a:t>
            </a:r>
            <a:r>
              <a:rPr lang="en-US" altLang="ja-JP" dirty="0" err="1"/>
              <a:t>y_train</a:t>
            </a:r>
            <a:r>
              <a:rPr lang="en-US" altLang="ja-JP" dirty="0"/>
              <a:t>[</a:t>
            </a:r>
            <a:r>
              <a:rPr lang="en-US" altLang="ja-JP" dirty="0" err="1"/>
              <a:t>i</a:t>
            </a:r>
            <a:r>
              <a:rPr lang="en-US" altLang="ja-JP" dirty="0"/>
              <a:t>] == 0]</a:t>
            </a:r>
          </a:p>
          <a:p>
            <a:r>
              <a:rPr lang="en-US" altLang="ja-JP" dirty="0"/>
              <a:t>print(list0)</a:t>
            </a:r>
            <a:endParaRPr lang="ja-JP" altLang="en-US" dirty="0"/>
          </a:p>
        </p:txBody>
      </p:sp>
      <p:pic>
        <p:nvPicPr>
          <p:cNvPr id="7" name="図 6">
            <a:extLst>
              <a:ext uri="{FF2B5EF4-FFF2-40B4-BE49-F238E27FC236}">
                <a16:creationId xmlns:a16="http://schemas.microsoft.com/office/drawing/2014/main" id="{140E43E8-E38E-861E-7F15-1C6243B5BDF8}"/>
              </a:ext>
            </a:extLst>
          </p:cNvPr>
          <p:cNvPicPr>
            <a:picLocks noChangeAspect="1"/>
          </p:cNvPicPr>
          <p:nvPr/>
        </p:nvPicPr>
        <p:blipFill>
          <a:blip r:embed="rId2"/>
          <a:stretch>
            <a:fillRect/>
          </a:stretch>
        </p:blipFill>
        <p:spPr>
          <a:xfrm>
            <a:off x="3794830" y="1302328"/>
            <a:ext cx="8097380" cy="819264"/>
          </a:xfrm>
          <a:prstGeom prst="rect">
            <a:avLst/>
          </a:prstGeom>
        </p:spPr>
      </p:pic>
      <p:sp>
        <p:nvSpPr>
          <p:cNvPr id="8" name="テキスト ボックス 7">
            <a:extLst>
              <a:ext uri="{FF2B5EF4-FFF2-40B4-BE49-F238E27FC236}">
                <a16:creationId xmlns:a16="http://schemas.microsoft.com/office/drawing/2014/main" id="{A67F3876-7A41-0CB0-B497-5D456D273BE2}"/>
              </a:ext>
            </a:extLst>
          </p:cNvPr>
          <p:cNvSpPr txBox="1"/>
          <p:nvPr/>
        </p:nvSpPr>
        <p:spPr>
          <a:xfrm>
            <a:off x="670289" y="1475261"/>
            <a:ext cx="3407876" cy="646331"/>
          </a:xfrm>
          <a:prstGeom prst="rect">
            <a:avLst/>
          </a:prstGeom>
          <a:noFill/>
        </p:spPr>
        <p:txBody>
          <a:bodyPr wrap="square" rtlCol="0">
            <a:spAutoFit/>
          </a:bodyPr>
          <a:lstStyle/>
          <a:p>
            <a:r>
              <a:rPr kumimoji="1" lang="en-US" altLang="ja-JP" dirty="0" err="1"/>
              <a:t>y_train</a:t>
            </a:r>
            <a:r>
              <a:rPr kumimoji="1" lang="en-US" altLang="ja-JP" dirty="0"/>
              <a:t>[</a:t>
            </a:r>
            <a:r>
              <a:rPr kumimoji="1" lang="en-US" altLang="ja-JP" dirty="0" err="1"/>
              <a:t>i</a:t>
            </a:r>
            <a:r>
              <a:rPr kumimoji="1" lang="en-US" altLang="ja-JP" dirty="0"/>
              <a:t>] == 0</a:t>
            </a:r>
            <a:r>
              <a:rPr kumimoji="1" lang="ja-JP" altLang="en-US" dirty="0"/>
              <a:t>を満たす</a:t>
            </a:r>
            <a:endParaRPr kumimoji="1" lang="en-US" altLang="ja-JP" dirty="0"/>
          </a:p>
          <a:p>
            <a:r>
              <a:rPr lang="ja-JP" altLang="en-US" dirty="0"/>
              <a:t>行番号のリスト</a:t>
            </a:r>
            <a:endParaRPr kumimoji="1" lang="en-US" altLang="ja-JP" dirty="0"/>
          </a:p>
        </p:txBody>
      </p:sp>
    </p:spTree>
    <p:extLst>
      <p:ext uri="{BB962C8B-B14F-4D97-AF65-F5344CB8AC3E}">
        <p14:creationId xmlns:p14="http://schemas.microsoft.com/office/powerpoint/2010/main" val="580023662"/>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898C66E7-5C6E-5141-A094-1317625D0423}"/>
              </a:ext>
            </a:extLst>
          </p:cNvPr>
          <p:cNvSpPr txBox="1"/>
          <p:nvPr/>
        </p:nvSpPr>
        <p:spPr>
          <a:xfrm>
            <a:off x="508000" y="490974"/>
            <a:ext cx="5252720" cy="646331"/>
          </a:xfrm>
          <a:prstGeom prst="rect">
            <a:avLst/>
          </a:prstGeom>
          <a:solidFill>
            <a:schemeClr val="accent2">
              <a:lumMod val="40000"/>
              <a:lumOff val="60000"/>
            </a:schemeClr>
          </a:solidFill>
        </p:spPr>
        <p:txBody>
          <a:bodyPr wrap="square">
            <a:spAutoFit/>
          </a:bodyPr>
          <a:lstStyle/>
          <a:p>
            <a:r>
              <a:rPr lang="en-US" altLang="ja-JP" dirty="0"/>
              <a:t>list0 = [</a:t>
            </a:r>
            <a:r>
              <a:rPr lang="en-US" altLang="ja-JP" dirty="0" err="1"/>
              <a:t>i</a:t>
            </a:r>
            <a:r>
              <a:rPr lang="en-US" altLang="ja-JP" dirty="0"/>
              <a:t> for </a:t>
            </a:r>
            <a:r>
              <a:rPr lang="en-US" altLang="ja-JP" dirty="0" err="1"/>
              <a:t>i</a:t>
            </a:r>
            <a:r>
              <a:rPr lang="en-US" altLang="ja-JP" dirty="0"/>
              <a:t> in range(0,200) if </a:t>
            </a:r>
            <a:r>
              <a:rPr lang="en-US" altLang="ja-JP" dirty="0" err="1"/>
              <a:t>y_train</a:t>
            </a:r>
            <a:r>
              <a:rPr lang="en-US" altLang="ja-JP" dirty="0"/>
              <a:t>[</a:t>
            </a:r>
            <a:r>
              <a:rPr lang="en-US" altLang="ja-JP" dirty="0" err="1"/>
              <a:t>i</a:t>
            </a:r>
            <a:r>
              <a:rPr lang="en-US" altLang="ja-JP" dirty="0"/>
              <a:t>] == 0]</a:t>
            </a:r>
          </a:p>
          <a:p>
            <a:r>
              <a:rPr lang="en-US" altLang="ja-JP" dirty="0"/>
              <a:t>print(list0)</a:t>
            </a:r>
            <a:endParaRPr lang="ja-JP" altLang="en-US" dirty="0"/>
          </a:p>
        </p:txBody>
      </p:sp>
      <p:pic>
        <p:nvPicPr>
          <p:cNvPr id="7" name="図 6">
            <a:extLst>
              <a:ext uri="{FF2B5EF4-FFF2-40B4-BE49-F238E27FC236}">
                <a16:creationId xmlns:a16="http://schemas.microsoft.com/office/drawing/2014/main" id="{140E43E8-E38E-861E-7F15-1C6243B5BDF8}"/>
              </a:ext>
            </a:extLst>
          </p:cNvPr>
          <p:cNvPicPr>
            <a:picLocks noChangeAspect="1"/>
          </p:cNvPicPr>
          <p:nvPr/>
        </p:nvPicPr>
        <p:blipFill>
          <a:blip r:embed="rId2"/>
          <a:stretch>
            <a:fillRect/>
          </a:stretch>
        </p:blipFill>
        <p:spPr>
          <a:xfrm>
            <a:off x="3794830" y="1302328"/>
            <a:ext cx="8097380" cy="819264"/>
          </a:xfrm>
          <a:prstGeom prst="rect">
            <a:avLst/>
          </a:prstGeom>
        </p:spPr>
      </p:pic>
      <p:sp>
        <p:nvSpPr>
          <p:cNvPr id="10" name="テキスト ボックス 9">
            <a:extLst>
              <a:ext uri="{FF2B5EF4-FFF2-40B4-BE49-F238E27FC236}">
                <a16:creationId xmlns:a16="http://schemas.microsoft.com/office/drawing/2014/main" id="{52FC239B-9B1A-4303-F481-5606BADF3AC7}"/>
              </a:ext>
            </a:extLst>
          </p:cNvPr>
          <p:cNvSpPr txBox="1"/>
          <p:nvPr/>
        </p:nvSpPr>
        <p:spPr>
          <a:xfrm>
            <a:off x="508000" y="2630108"/>
            <a:ext cx="3566160" cy="1200329"/>
          </a:xfrm>
          <a:prstGeom prst="rect">
            <a:avLst/>
          </a:prstGeom>
          <a:solidFill>
            <a:schemeClr val="accent2">
              <a:lumMod val="40000"/>
              <a:lumOff val="60000"/>
            </a:schemeClr>
          </a:solidFill>
        </p:spPr>
        <p:txBody>
          <a:bodyPr wrap="square">
            <a:spAutoFit/>
          </a:bodyPr>
          <a:lstStyle/>
          <a:p>
            <a:r>
              <a:rPr lang="ja-JP" altLang="en-US" dirty="0"/>
              <a:t>list0x = [result[i,0] for i in </a:t>
            </a:r>
            <a:r>
              <a:rPr lang="ja-JP" altLang="en-US" dirty="0">
                <a:solidFill>
                  <a:srgbClr val="FF0000"/>
                </a:solidFill>
              </a:rPr>
              <a:t>list0</a:t>
            </a:r>
            <a:r>
              <a:rPr lang="ja-JP" altLang="en-US" dirty="0"/>
              <a:t>]</a:t>
            </a:r>
          </a:p>
          <a:p>
            <a:r>
              <a:rPr lang="ja-JP" altLang="en-US" dirty="0"/>
              <a:t>list0y = [result[i,1] for i in </a:t>
            </a:r>
            <a:r>
              <a:rPr lang="ja-JP" altLang="en-US" dirty="0">
                <a:solidFill>
                  <a:srgbClr val="FF0000"/>
                </a:solidFill>
              </a:rPr>
              <a:t>list0</a:t>
            </a:r>
            <a:r>
              <a:rPr lang="ja-JP" altLang="en-US" dirty="0"/>
              <a:t>]</a:t>
            </a:r>
            <a:endParaRPr lang="en-US" altLang="ja-JP" dirty="0"/>
          </a:p>
          <a:p>
            <a:r>
              <a:rPr lang="en-US" altLang="ja-JP" dirty="0"/>
              <a:t>print(list0x)</a:t>
            </a:r>
          </a:p>
          <a:p>
            <a:r>
              <a:rPr lang="en-US" altLang="ja-JP" dirty="0"/>
              <a:t>print(list0y)</a:t>
            </a:r>
            <a:endParaRPr lang="ja-JP" altLang="en-US" dirty="0"/>
          </a:p>
        </p:txBody>
      </p:sp>
      <p:sp>
        <p:nvSpPr>
          <p:cNvPr id="11" name="テキスト ボックス 10">
            <a:extLst>
              <a:ext uri="{FF2B5EF4-FFF2-40B4-BE49-F238E27FC236}">
                <a16:creationId xmlns:a16="http://schemas.microsoft.com/office/drawing/2014/main" id="{20977B91-3997-6D5D-BEE1-F767EC14B3CD}"/>
              </a:ext>
            </a:extLst>
          </p:cNvPr>
          <p:cNvSpPr txBox="1"/>
          <p:nvPr/>
        </p:nvSpPr>
        <p:spPr>
          <a:xfrm>
            <a:off x="508000" y="4150894"/>
            <a:ext cx="3407876" cy="1754326"/>
          </a:xfrm>
          <a:prstGeom prst="rect">
            <a:avLst/>
          </a:prstGeom>
          <a:noFill/>
        </p:spPr>
        <p:txBody>
          <a:bodyPr wrap="square" rtlCol="0">
            <a:spAutoFit/>
          </a:bodyPr>
          <a:lstStyle/>
          <a:p>
            <a:r>
              <a:rPr kumimoji="1" lang="en-US" altLang="ja-JP" dirty="0"/>
              <a:t>list0</a:t>
            </a:r>
            <a:r>
              <a:rPr lang="ja-JP" altLang="en-US" dirty="0"/>
              <a:t>を順に</a:t>
            </a:r>
            <a:r>
              <a:rPr lang="en-US" altLang="ja-JP" dirty="0" err="1"/>
              <a:t>i</a:t>
            </a:r>
            <a:r>
              <a:rPr lang="ja-JP" altLang="en-US" dirty="0"/>
              <a:t>に代入し、</a:t>
            </a:r>
            <a:endParaRPr lang="en-US" altLang="ja-JP" dirty="0"/>
          </a:p>
          <a:p>
            <a:r>
              <a:rPr kumimoji="1" lang="en-US" altLang="ja-JP" dirty="0"/>
              <a:t>(</a:t>
            </a:r>
            <a:r>
              <a:rPr kumimoji="1" lang="ja-JP" altLang="en-US" dirty="0"/>
              <a:t>条件は無しで</a:t>
            </a:r>
            <a:r>
              <a:rPr kumimoji="1" lang="en-US" altLang="ja-JP" dirty="0"/>
              <a:t>)</a:t>
            </a:r>
          </a:p>
          <a:p>
            <a:r>
              <a:rPr lang="en-US" altLang="ja-JP" dirty="0"/>
              <a:t>result[i,0]</a:t>
            </a:r>
            <a:r>
              <a:rPr lang="ja-JP" altLang="en-US" dirty="0"/>
              <a:t>をリストに加える</a:t>
            </a:r>
            <a:endParaRPr lang="en-US" altLang="ja-JP" dirty="0"/>
          </a:p>
          <a:p>
            <a:endParaRPr lang="en-US" altLang="ja-JP" dirty="0"/>
          </a:p>
          <a:p>
            <a:r>
              <a:rPr lang="en-US" altLang="ja-JP" dirty="0"/>
              <a:t>result[i,0]</a:t>
            </a:r>
            <a:r>
              <a:rPr lang="ja-JP" altLang="en-US" dirty="0"/>
              <a:t>は主成分</a:t>
            </a:r>
            <a:r>
              <a:rPr lang="en-US" altLang="ja-JP" dirty="0"/>
              <a:t>1</a:t>
            </a:r>
            <a:r>
              <a:rPr lang="ja-JP" altLang="en-US" dirty="0"/>
              <a:t>の値</a:t>
            </a:r>
            <a:endParaRPr lang="en-US" altLang="ja-JP" dirty="0"/>
          </a:p>
          <a:p>
            <a:r>
              <a:rPr lang="en-US" altLang="ja-JP" dirty="0"/>
              <a:t>result[i,1]</a:t>
            </a:r>
            <a:r>
              <a:rPr lang="ja-JP" altLang="en-US" dirty="0"/>
              <a:t>は主成分</a:t>
            </a:r>
            <a:r>
              <a:rPr lang="en-US" altLang="ja-JP" dirty="0"/>
              <a:t>2</a:t>
            </a:r>
            <a:r>
              <a:rPr lang="ja-JP" altLang="en-US" dirty="0"/>
              <a:t>の値</a:t>
            </a:r>
            <a:endParaRPr lang="en-US" altLang="ja-JP" dirty="0"/>
          </a:p>
        </p:txBody>
      </p:sp>
      <p:pic>
        <p:nvPicPr>
          <p:cNvPr id="13" name="図 12">
            <a:extLst>
              <a:ext uri="{FF2B5EF4-FFF2-40B4-BE49-F238E27FC236}">
                <a16:creationId xmlns:a16="http://schemas.microsoft.com/office/drawing/2014/main" id="{40C91379-2422-A6F1-AB82-6EA8D9202FCC}"/>
              </a:ext>
            </a:extLst>
          </p:cNvPr>
          <p:cNvPicPr>
            <a:picLocks noChangeAspect="1"/>
          </p:cNvPicPr>
          <p:nvPr/>
        </p:nvPicPr>
        <p:blipFill>
          <a:blip r:embed="rId3"/>
          <a:stretch>
            <a:fillRect/>
          </a:stretch>
        </p:blipFill>
        <p:spPr>
          <a:xfrm>
            <a:off x="4293283" y="3012340"/>
            <a:ext cx="7649118" cy="2819500"/>
          </a:xfrm>
          <a:prstGeom prst="rect">
            <a:avLst/>
          </a:prstGeom>
        </p:spPr>
      </p:pic>
      <p:sp>
        <p:nvSpPr>
          <p:cNvPr id="2" name="テキスト ボックス 1">
            <a:extLst>
              <a:ext uri="{FF2B5EF4-FFF2-40B4-BE49-F238E27FC236}">
                <a16:creationId xmlns:a16="http://schemas.microsoft.com/office/drawing/2014/main" id="{466D7922-5F0D-1BA8-1DBC-FAB5EDD1AAD6}"/>
              </a:ext>
            </a:extLst>
          </p:cNvPr>
          <p:cNvSpPr txBox="1"/>
          <p:nvPr/>
        </p:nvSpPr>
        <p:spPr>
          <a:xfrm>
            <a:off x="670289" y="1475261"/>
            <a:ext cx="3407876" cy="646331"/>
          </a:xfrm>
          <a:prstGeom prst="rect">
            <a:avLst/>
          </a:prstGeom>
          <a:noFill/>
        </p:spPr>
        <p:txBody>
          <a:bodyPr wrap="square" rtlCol="0">
            <a:spAutoFit/>
          </a:bodyPr>
          <a:lstStyle/>
          <a:p>
            <a:r>
              <a:rPr kumimoji="1" lang="en-US" altLang="ja-JP" dirty="0" err="1"/>
              <a:t>y_train</a:t>
            </a:r>
            <a:r>
              <a:rPr kumimoji="1" lang="en-US" altLang="ja-JP" dirty="0"/>
              <a:t>[</a:t>
            </a:r>
            <a:r>
              <a:rPr kumimoji="1" lang="en-US" altLang="ja-JP" dirty="0" err="1"/>
              <a:t>i</a:t>
            </a:r>
            <a:r>
              <a:rPr kumimoji="1" lang="en-US" altLang="ja-JP" dirty="0"/>
              <a:t>] == 0</a:t>
            </a:r>
            <a:r>
              <a:rPr kumimoji="1" lang="ja-JP" altLang="en-US" dirty="0"/>
              <a:t>を満たす</a:t>
            </a:r>
            <a:endParaRPr kumimoji="1" lang="en-US" altLang="ja-JP" dirty="0"/>
          </a:p>
          <a:p>
            <a:r>
              <a:rPr lang="ja-JP" altLang="en-US" dirty="0"/>
              <a:t>行番号のリスト</a:t>
            </a:r>
            <a:endParaRPr kumimoji="1" lang="en-US" altLang="ja-JP" dirty="0"/>
          </a:p>
        </p:txBody>
      </p:sp>
    </p:spTree>
    <p:extLst>
      <p:ext uri="{BB962C8B-B14F-4D97-AF65-F5344CB8AC3E}">
        <p14:creationId xmlns:p14="http://schemas.microsoft.com/office/powerpoint/2010/main" val="3253885165"/>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1F6B9748-DF49-4EA9-ADB5-F41FAA764BB9}"/>
              </a:ext>
            </a:extLst>
          </p:cNvPr>
          <p:cNvSpPr txBox="1"/>
          <p:nvPr/>
        </p:nvSpPr>
        <p:spPr>
          <a:xfrm>
            <a:off x="812800" y="496749"/>
            <a:ext cx="7122160" cy="369332"/>
          </a:xfrm>
          <a:prstGeom prst="rect">
            <a:avLst/>
          </a:prstGeom>
          <a:noFill/>
        </p:spPr>
        <p:txBody>
          <a:bodyPr wrap="square">
            <a:spAutoFit/>
          </a:bodyPr>
          <a:lstStyle/>
          <a:p>
            <a:r>
              <a:rPr lang="ja-JP" altLang="en-US" dirty="0"/>
              <a:t>この</a:t>
            </a:r>
            <a:r>
              <a:rPr lang="en-US" altLang="ja-JP" dirty="0"/>
              <a:t>list0x</a:t>
            </a:r>
            <a:r>
              <a:rPr lang="ja-JP" altLang="en-US" dirty="0"/>
              <a:t>、</a:t>
            </a:r>
            <a:r>
              <a:rPr lang="en-US" altLang="ja-JP" dirty="0"/>
              <a:t>list0y</a:t>
            </a:r>
            <a:r>
              <a:rPr lang="ja-JP" altLang="en-US" dirty="0"/>
              <a:t>正解ラベル</a:t>
            </a:r>
            <a:r>
              <a:rPr lang="en-US" altLang="ja-JP" dirty="0"/>
              <a:t>0</a:t>
            </a:r>
            <a:r>
              <a:rPr lang="ja-JP" altLang="en-US" dirty="0"/>
              <a:t>の主成分１と２のデータなので図示</a:t>
            </a:r>
          </a:p>
        </p:txBody>
      </p:sp>
      <p:sp>
        <p:nvSpPr>
          <p:cNvPr id="4" name="テキスト ボックス 3">
            <a:extLst>
              <a:ext uri="{FF2B5EF4-FFF2-40B4-BE49-F238E27FC236}">
                <a16:creationId xmlns:a16="http://schemas.microsoft.com/office/drawing/2014/main" id="{88FDD4A7-A92A-4E4D-6E16-488B6DB8C61E}"/>
              </a:ext>
            </a:extLst>
          </p:cNvPr>
          <p:cNvSpPr txBox="1"/>
          <p:nvPr/>
        </p:nvSpPr>
        <p:spPr>
          <a:xfrm>
            <a:off x="812800" y="1097895"/>
            <a:ext cx="3982720" cy="1200329"/>
          </a:xfrm>
          <a:prstGeom prst="rect">
            <a:avLst/>
          </a:prstGeom>
          <a:solidFill>
            <a:schemeClr val="accent2">
              <a:lumMod val="40000"/>
              <a:lumOff val="60000"/>
            </a:schemeClr>
          </a:solidFill>
        </p:spPr>
        <p:txBody>
          <a:bodyPr wrap="square">
            <a:spAutoFit/>
          </a:bodyPr>
          <a:lstStyle/>
          <a:p>
            <a:r>
              <a:rPr lang="en-US" altLang="ja-JP" dirty="0" err="1"/>
              <a:t>plt.figure</a:t>
            </a:r>
            <a:r>
              <a:rPr lang="en-US" altLang="ja-JP" dirty="0"/>
              <a:t>(</a:t>
            </a:r>
            <a:r>
              <a:rPr lang="en-US" altLang="ja-JP" dirty="0" err="1"/>
              <a:t>figsize</a:t>
            </a:r>
            <a:r>
              <a:rPr lang="en-US" altLang="ja-JP" dirty="0"/>
              <a:t>=(12,9))</a:t>
            </a:r>
          </a:p>
          <a:p>
            <a:r>
              <a:rPr lang="en-US" altLang="ja-JP" dirty="0" err="1"/>
              <a:t>plt.scatter</a:t>
            </a:r>
            <a:r>
              <a:rPr lang="en-US" altLang="ja-JP" dirty="0"/>
              <a:t>(list0x,list0y,label="0")</a:t>
            </a:r>
          </a:p>
          <a:p>
            <a:r>
              <a:rPr lang="en-US" altLang="ja-JP" dirty="0" err="1"/>
              <a:t>plt.legend</a:t>
            </a:r>
            <a:r>
              <a:rPr lang="en-US" altLang="ja-JP" dirty="0"/>
              <a:t>()</a:t>
            </a:r>
          </a:p>
          <a:p>
            <a:r>
              <a:rPr lang="en-US" altLang="ja-JP" dirty="0" err="1"/>
              <a:t>plt.show</a:t>
            </a:r>
            <a:r>
              <a:rPr lang="en-US" altLang="ja-JP" dirty="0"/>
              <a:t>()</a:t>
            </a:r>
            <a:endParaRPr lang="ja-JP" altLang="en-US" dirty="0"/>
          </a:p>
        </p:txBody>
      </p:sp>
      <p:sp>
        <p:nvSpPr>
          <p:cNvPr id="9" name="テキスト ボックス 8">
            <a:extLst>
              <a:ext uri="{FF2B5EF4-FFF2-40B4-BE49-F238E27FC236}">
                <a16:creationId xmlns:a16="http://schemas.microsoft.com/office/drawing/2014/main" id="{EC4F9A6B-0BCC-0B04-6CBF-5EA065D0A239}"/>
              </a:ext>
            </a:extLst>
          </p:cNvPr>
          <p:cNvSpPr txBox="1"/>
          <p:nvPr/>
        </p:nvSpPr>
        <p:spPr>
          <a:xfrm>
            <a:off x="924561" y="3536740"/>
            <a:ext cx="3616960" cy="646331"/>
          </a:xfrm>
          <a:prstGeom prst="rect">
            <a:avLst/>
          </a:prstGeom>
          <a:noFill/>
        </p:spPr>
        <p:txBody>
          <a:bodyPr wrap="square">
            <a:spAutoFit/>
          </a:bodyPr>
          <a:lstStyle/>
          <a:p>
            <a:r>
              <a:rPr lang="ja-JP" altLang="en-US" dirty="0"/>
              <a:t>先頭</a:t>
            </a:r>
            <a:r>
              <a:rPr lang="en-US" altLang="ja-JP" dirty="0"/>
              <a:t>200</a:t>
            </a:r>
            <a:r>
              <a:rPr lang="ja-JP" altLang="en-US" dirty="0"/>
              <a:t>行のうち、</a:t>
            </a:r>
            <a:endParaRPr lang="en-US" altLang="ja-JP" dirty="0"/>
          </a:p>
          <a:p>
            <a:r>
              <a:rPr lang="ja-JP" altLang="en-US" dirty="0"/>
              <a:t>正解ラベルが</a:t>
            </a:r>
            <a:r>
              <a:rPr lang="en-US" altLang="ja-JP" dirty="0"/>
              <a:t>0</a:t>
            </a:r>
            <a:r>
              <a:rPr lang="ja-JP" altLang="en-US" dirty="0"/>
              <a:t>の散布図</a:t>
            </a:r>
          </a:p>
        </p:txBody>
      </p:sp>
      <p:pic>
        <p:nvPicPr>
          <p:cNvPr id="11" name="図 10">
            <a:extLst>
              <a:ext uri="{FF2B5EF4-FFF2-40B4-BE49-F238E27FC236}">
                <a16:creationId xmlns:a16="http://schemas.microsoft.com/office/drawing/2014/main" id="{8B3521D2-1438-096C-7F13-CC456B416D8D}"/>
              </a:ext>
            </a:extLst>
          </p:cNvPr>
          <p:cNvPicPr>
            <a:picLocks noChangeAspect="1"/>
          </p:cNvPicPr>
          <p:nvPr/>
        </p:nvPicPr>
        <p:blipFill>
          <a:blip r:embed="rId2"/>
          <a:stretch>
            <a:fillRect/>
          </a:stretch>
        </p:blipFill>
        <p:spPr>
          <a:xfrm>
            <a:off x="5115806" y="1317227"/>
            <a:ext cx="6672207" cy="4820669"/>
          </a:xfrm>
          <a:prstGeom prst="rect">
            <a:avLst/>
          </a:prstGeom>
        </p:spPr>
      </p:pic>
    </p:spTree>
    <p:extLst>
      <p:ext uri="{BB962C8B-B14F-4D97-AF65-F5344CB8AC3E}">
        <p14:creationId xmlns:p14="http://schemas.microsoft.com/office/powerpoint/2010/main" val="4194950175"/>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EC4F9A6B-0BCC-0B04-6CBF-5EA065D0A239}"/>
              </a:ext>
            </a:extLst>
          </p:cNvPr>
          <p:cNvSpPr txBox="1"/>
          <p:nvPr/>
        </p:nvSpPr>
        <p:spPr>
          <a:xfrm>
            <a:off x="975361" y="1047540"/>
            <a:ext cx="3616960" cy="646331"/>
          </a:xfrm>
          <a:prstGeom prst="rect">
            <a:avLst/>
          </a:prstGeom>
          <a:noFill/>
        </p:spPr>
        <p:txBody>
          <a:bodyPr wrap="square">
            <a:spAutoFit/>
          </a:bodyPr>
          <a:lstStyle/>
          <a:p>
            <a:r>
              <a:rPr lang="ja-JP" altLang="en-US" dirty="0"/>
              <a:t>先頭</a:t>
            </a:r>
            <a:r>
              <a:rPr lang="en-US" altLang="ja-JP" dirty="0"/>
              <a:t>200</a:t>
            </a:r>
            <a:r>
              <a:rPr lang="ja-JP" altLang="en-US" dirty="0"/>
              <a:t>行のうち、</a:t>
            </a:r>
            <a:endParaRPr lang="en-US" altLang="ja-JP" dirty="0"/>
          </a:p>
          <a:p>
            <a:r>
              <a:rPr lang="ja-JP" altLang="en-US" dirty="0"/>
              <a:t>正解ラベルが</a:t>
            </a:r>
            <a:r>
              <a:rPr lang="en-US" altLang="ja-JP" dirty="0"/>
              <a:t>0</a:t>
            </a:r>
            <a:r>
              <a:rPr lang="ja-JP" altLang="en-US" dirty="0"/>
              <a:t>の散布図</a:t>
            </a:r>
          </a:p>
        </p:txBody>
      </p:sp>
      <p:sp>
        <p:nvSpPr>
          <p:cNvPr id="3" name="テキスト ボックス 2">
            <a:extLst>
              <a:ext uri="{FF2B5EF4-FFF2-40B4-BE49-F238E27FC236}">
                <a16:creationId xmlns:a16="http://schemas.microsoft.com/office/drawing/2014/main" id="{C17A6AF9-38D0-028A-4539-A39B57D3DAB3}"/>
              </a:ext>
            </a:extLst>
          </p:cNvPr>
          <p:cNvSpPr txBox="1"/>
          <p:nvPr/>
        </p:nvSpPr>
        <p:spPr>
          <a:xfrm>
            <a:off x="284480" y="1709120"/>
            <a:ext cx="4734560" cy="1815882"/>
          </a:xfrm>
          <a:prstGeom prst="rect">
            <a:avLst/>
          </a:prstGeom>
          <a:solidFill>
            <a:schemeClr val="accent2">
              <a:lumMod val="40000"/>
              <a:lumOff val="60000"/>
            </a:schemeClr>
          </a:solidFill>
        </p:spPr>
        <p:txBody>
          <a:bodyPr wrap="square">
            <a:spAutoFit/>
          </a:bodyPr>
          <a:lstStyle/>
          <a:p>
            <a:r>
              <a:rPr lang="en-US" altLang="ja-JP" sz="1600" dirty="0" err="1"/>
              <a:t>plt.figure</a:t>
            </a:r>
            <a:r>
              <a:rPr lang="en-US" altLang="ja-JP" sz="1600" dirty="0"/>
              <a:t>(</a:t>
            </a:r>
            <a:r>
              <a:rPr lang="en-US" altLang="ja-JP" sz="1600" dirty="0" err="1"/>
              <a:t>figsize</a:t>
            </a:r>
            <a:r>
              <a:rPr lang="en-US" altLang="ja-JP" sz="1600" dirty="0"/>
              <a:t>=(12,9))</a:t>
            </a:r>
          </a:p>
          <a:p>
            <a:r>
              <a:rPr lang="ja-JP" altLang="en-US" sz="1600" dirty="0"/>
              <a:t>list0 = [i for i in range(0,200) if y_train[i] == 0]</a:t>
            </a:r>
          </a:p>
          <a:p>
            <a:r>
              <a:rPr lang="ja-JP" altLang="en-US" sz="1600" dirty="0"/>
              <a:t>list0x = [result[i,0] for i in list0]</a:t>
            </a:r>
          </a:p>
          <a:p>
            <a:r>
              <a:rPr lang="ja-JP" altLang="en-US" sz="1600" dirty="0"/>
              <a:t>list0y = [result[i,1] for i in list0]</a:t>
            </a:r>
            <a:endParaRPr lang="en-US" altLang="ja-JP" sz="1600" dirty="0"/>
          </a:p>
          <a:p>
            <a:r>
              <a:rPr lang="ja-JP" altLang="en-US" sz="1600" dirty="0"/>
              <a:t>plt.scatter(list0x,list0y,label="0")</a:t>
            </a:r>
          </a:p>
          <a:p>
            <a:r>
              <a:rPr lang="ja-JP" altLang="en-US" sz="1600" dirty="0"/>
              <a:t>plt.legend()</a:t>
            </a:r>
          </a:p>
          <a:p>
            <a:r>
              <a:rPr lang="ja-JP" altLang="en-US" sz="1600" dirty="0"/>
              <a:t>plt.show()</a:t>
            </a:r>
          </a:p>
        </p:txBody>
      </p:sp>
      <p:sp>
        <p:nvSpPr>
          <p:cNvPr id="5" name="テキスト ボックス 4">
            <a:extLst>
              <a:ext uri="{FF2B5EF4-FFF2-40B4-BE49-F238E27FC236}">
                <a16:creationId xmlns:a16="http://schemas.microsoft.com/office/drawing/2014/main" id="{4E258EB7-3823-320A-226F-72BA900FA31B}"/>
              </a:ext>
            </a:extLst>
          </p:cNvPr>
          <p:cNvSpPr txBox="1"/>
          <p:nvPr/>
        </p:nvSpPr>
        <p:spPr>
          <a:xfrm>
            <a:off x="3749040" y="253412"/>
            <a:ext cx="4302760" cy="400110"/>
          </a:xfrm>
          <a:prstGeom prst="rect">
            <a:avLst/>
          </a:prstGeom>
          <a:noFill/>
        </p:spPr>
        <p:txBody>
          <a:bodyPr wrap="square">
            <a:spAutoFit/>
          </a:bodyPr>
          <a:lstStyle/>
          <a:p>
            <a:pPr algn="ctr"/>
            <a:r>
              <a:rPr lang="ja-JP" altLang="en-US" sz="2000" dirty="0"/>
              <a:t>これを</a:t>
            </a:r>
            <a:r>
              <a:rPr lang="en-US" altLang="ja-JP" sz="2000" dirty="0"/>
              <a:t>0</a:t>
            </a:r>
            <a:r>
              <a:rPr lang="ja-JP" altLang="en-US" sz="2000" dirty="0"/>
              <a:t>から</a:t>
            </a:r>
            <a:r>
              <a:rPr lang="en-US" altLang="ja-JP" sz="2000" dirty="0"/>
              <a:t>9</a:t>
            </a:r>
            <a:r>
              <a:rPr lang="ja-JP" altLang="en-US" sz="2000" dirty="0"/>
              <a:t>まで繰り返す</a:t>
            </a:r>
          </a:p>
        </p:txBody>
      </p:sp>
      <p:pic>
        <p:nvPicPr>
          <p:cNvPr id="12" name="図 11">
            <a:extLst>
              <a:ext uri="{FF2B5EF4-FFF2-40B4-BE49-F238E27FC236}">
                <a16:creationId xmlns:a16="http://schemas.microsoft.com/office/drawing/2014/main" id="{2D8A0DA8-38B9-DAE5-177A-31DBA9EDD44B}"/>
              </a:ext>
            </a:extLst>
          </p:cNvPr>
          <p:cNvPicPr>
            <a:picLocks noChangeAspect="1"/>
          </p:cNvPicPr>
          <p:nvPr/>
        </p:nvPicPr>
        <p:blipFill>
          <a:blip r:embed="rId2"/>
          <a:stretch>
            <a:fillRect/>
          </a:stretch>
        </p:blipFill>
        <p:spPr>
          <a:xfrm>
            <a:off x="856355" y="4032367"/>
            <a:ext cx="3535703" cy="2554545"/>
          </a:xfrm>
          <a:prstGeom prst="rect">
            <a:avLst/>
          </a:prstGeom>
        </p:spPr>
      </p:pic>
    </p:spTree>
    <p:extLst>
      <p:ext uri="{BB962C8B-B14F-4D97-AF65-F5344CB8AC3E}">
        <p14:creationId xmlns:p14="http://schemas.microsoft.com/office/powerpoint/2010/main" val="1686877955"/>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EC4F9A6B-0BCC-0B04-6CBF-5EA065D0A239}"/>
              </a:ext>
            </a:extLst>
          </p:cNvPr>
          <p:cNvSpPr txBox="1"/>
          <p:nvPr/>
        </p:nvSpPr>
        <p:spPr>
          <a:xfrm>
            <a:off x="975361" y="1047540"/>
            <a:ext cx="3616960" cy="646331"/>
          </a:xfrm>
          <a:prstGeom prst="rect">
            <a:avLst/>
          </a:prstGeom>
          <a:noFill/>
        </p:spPr>
        <p:txBody>
          <a:bodyPr wrap="square">
            <a:spAutoFit/>
          </a:bodyPr>
          <a:lstStyle/>
          <a:p>
            <a:r>
              <a:rPr lang="ja-JP" altLang="en-US" dirty="0"/>
              <a:t>先頭</a:t>
            </a:r>
            <a:r>
              <a:rPr lang="en-US" altLang="ja-JP" dirty="0"/>
              <a:t>200</a:t>
            </a:r>
            <a:r>
              <a:rPr lang="ja-JP" altLang="en-US" dirty="0"/>
              <a:t>行のうち、</a:t>
            </a:r>
            <a:endParaRPr lang="en-US" altLang="ja-JP" dirty="0"/>
          </a:p>
          <a:p>
            <a:r>
              <a:rPr lang="ja-JP" altLang="en-US" dirty="0"/>
              <a:t>正解ラベルが</a:t>
            </a:r>
            <a:r>
              <a:rPr lang="en-US" altLang="ja-JP" dirty="0"/>
              <a:t>0</a:t>
            </a:r>
            <a:r>
              <a:rPr lang="ja-JP" altLang="en-US" dirty="0"/>
              <a:t>の散布図</a:t>
            </a:r>
          </a:p>
        </p:txBody>
      </p:sp>
      <p:sp>
        <p:nvSpPr>
          <p:cNvPr id="3" name="テキスト ボックス 2">
            <a:extLst>
              <a:ext uri="{FF2B5EF4-FFF2-40B4-BE49-F238E27FC236}">
                <a16:creationId xmlns:a16="http://schemas.microsoft.com/office/drawing/2014/main" id="{C17A6AF9-38D0-028A-4539-A39B57D3DAB3}"/>
              </a:ext>
            </a:extLst>
          </p:cNvPr>
          <p:cNvSpPr txBox="1"/>
          <p:nvPr/>
        </p:nvSpPr>
        <p:spPr>
          <a:xfrm>
            <a:off x="284480" y="1709120"/>
            <a:ext cx="4734560" cy="1815882"/>
          </a:xfrm>
          <a:prstGeom prst="rect">
            <a:avLst/>
          </a:prstGeom>
          <a:solidFill>
            <a:schemeClr val="accent2">
              <a:lumMod val="40000"/>
              <a:lumOff val="60000"/>
            </a:schemeClr>
          </a:solidFill>
        </p:spPr>
        <p:txBody>
          <a:bodyPr wrap="square">
            <a:spAutoFit/>
          </a:bodyPr>
          <a:lstStyle/>
          <a:p>
            <a:r>
              <a:rPr lang="en-US" altLang="ja-JP" sz="1600" dirty="0" err="1"/>
              <a:t>plt.figure</a:t>
            </a:r>
            <a:r>
              <a:rPr lang="en-US" altLang="ja-JP" sz="1600" dirty="0"/>
              <a:t>(</a:t>
            </a:r>
            <a:r>
              <a:rPr lang="en-US" altLang="ja-JP" sz="1600" dirty="0" err="1"/>
              <a:t>figsize</a:t>
            </a:r>
            <a:r>
              <a:rPr lang="en-US" altLang="ja-JP" sz="1600" dirty="0"/>
              <a:t>=(12,9))</a:t>
            </a:r>
          </a:p>
          <a:p>
            <a:r>
              <a:rPr lang="ja-JP" altLang="en-US" sz="1600" dirty="0"/>
              <a:t>list0 = [i for i in range(0,200) if y_train[i] == 0]</a:t>
            </a:r>
          </a:p>
          <a:p>
            <a:r>
              <a:rPr lang="ja-JP" altLang="en-US" sz="1600" dirty="0"/>
              <a:t>list0x = [result[i,0] for i in list0]</a:t>
            </a:r>
          </a:p>
          <a:p>
            <a:r>
              <a:rPr lang="ja-JP" altLang="en-US" sz="1600" dirty="0"/>
              <a:t>list0y = [result[i,1] for i in list0]</a:t>
            </a:r>
            <a:endParaRPr lang="en-US" altLang="ja-JP" sz="1600" dirty="0"/>
          </a:p>
          <a:p>
            <a:r>
              <a:rPr lang="ja-JP" altLang="en-US" sz="1600" dirty="0"/>
              <a:t>plt.scatter(list0x,list0y,label="0")</a:t>
            </a:r>
          </a:p>
          <a:p>
            <a:r>
              <a:rPr lang="ja-JP" altLang="en-US" sz="1600" dirty="0"/>
              <a:t>plt.legend()</a:t>
            </a:r>
          </a:p>
          <a:p>
            <a:r>
              <a:rPr lang="ja-JP" altLang="en-US" sz="1600" dirty="0"/>
              <a:t>plt.show()</a:t>
            </a:r>
          </a:p>
        </p:txBody>
      </p:sp>
      <p:sp>
        <p:nvSpPr>
          <p:cNvPr id="5" name="テキスト ボックス 4">
            <a:extLst>
              <a:ext uri="{FF2B5EF4-FFF2-40B4-BE49-F238E27FC236}">
                <a16:creationId xmlns:a16="http://schemas.microsoft.com/office/drawing/2014/main" id="{4E258EB7-3823-320A-226F-72BA900FA31B}"/>
              </a:ext>
            </a:extLst>
          </p:cNvPr>
          <p:cNvSpPr txBox="1"/>
          <p:nvPr/>
        </p:nvSpPr>
        <p:spPr>
          <a:xfrm>
            <a:off x="3749040" y="253412"/>
            <a:ext cx="4302760" cy="400110"/>
          </a:xfrm>
          <a:prstGeom prst="rect">
            <a:avLst/>
          </a:prstGeom>
          <a:noFill/>
        </p:spPr>
        <p:txBody>
          <a:bodyPr wrap="square">
            <a:spAutoFit/>
          </a:bodyPr>
          <a:lstStyle/>
          <a:p>
            <a:pPr algn="ctr"/>
            <a:r>
              <a:rPr lang="ja-JP" altLang="en-US" sz="2000" dirty="0"/>
              <a:t>これを</a:t>
            </a:r>
            <a:r>
              <a:rPr lang="en-US" altLang="ja-JP" sz="2000" dirty="0"/>
              <a:t>0</a:t>
            </a:r>
            <a:r>
              <a:rPr lang="ja-JP" altLang="en-US" sz="2000" dirty="0"/>
              <a:t>から</a:t>
            </a:r>
            <a:r>
              <a:rPr lang="en-US" altLang="ja-JP" sz="2000" dirty="0"/>
              <a:t>9</a:t>
            </a:r>
            <a:r>
              <a:rPr lang="ja-JP" altLang="en-US" sz="2000" dirty="0"/>
              <a:t>まで繰り返す</a:t>
            </a:r>
          </a:p>
        </p:txBody>
      </p:sp>
      <p:sp>
        <p:nvSpPr>
          <p:cNvPr id="10" name="テキスト ボックス 9">
            <a:extLst>
              <a:ext uri="{FF2B5EF4-FFF2-40B4-BE49-F238E27FC236}">
                <a16:creationId xmlns:a16="http://schemas.microsoft.com/office/drawing/2014/main" id="{7826059A-8753-8EEC-61FA-D57D47F37760}"/>
              </a:ext>
            </a:extLst>
          </p:cNvPr>
          <p:cNvSpPr txBox="1"/>
          <p:nvPr/>
        </p:nvSpPr>
        <p:spPr>
          <a:xfrm>
            <a:off x="5831840" y="1709120"/>
            <a:ext cx="6096000" cy="2554545"/>
          </a:xfrm>
          <a:prstGeom prst="rect">
            <a:avLst/>
          </a:prstGeom>
          <a:solidFill>
            <a:schemeClr val="accent2">
              <a:lumMod val="40000"/>
              <a:lumOff val="60000"/>
            </a:schemeClr>
          </a:solidFill>
        </p:spPr>
        <p:txBody>
          <a:bodyPr wrap="square">
            <a:spAutoFit/>
          </a:bodyPr>
          <a:lstStyle/>
          <a:p>
            <a:r>
              <a:rPr lang="en-US" altLang="ja-JP" sz="2000" dirty="0" err="1"/>
              <a:t>plt.figure</a:t>
            </a:r>
            <a:r>
              <a:rPr lang="en-US" altLang="ja-JP" sz="2000" dirty="0"/>
              <a:t>(</a:t>
            </a:r>
            <a:r>
              <a:rPr lang="en-US" altLang="ja-JP" sz="2000" dirty="0" err="1"/>
              <a:t>figsize</a:t>
            </a:r>
            <a:r>
              <a:rPr lang="en-US" altLang="ja-JP" sz="2000" dirty="0"/>
              <a:t>=(12,9))</a:t>
            </a:r>
          </a:p>
          <a:p>
            <a:r>
              <a:rPr lang="ja-JP" altLang="en-US" sz="2000" dirty="0">
                <a:solidFill>
                  <a:srgbClr val="FF0000"/>
                </a:solidFill>
              </a:rPr>
              <a:t>for j in range(0,10):</a:t>
            </a:r>
          </a:p>
          <a:p>
            <a:r>
              <a:rPr lang="ja-JP" altLang="en-US" sz="2000" dirty="0"/>
              <a:t>    </a:t>
            </a:r>
            <a:r>
              <a:rPr lang="en-US" altLang="ja-JP" sz="2000" dirty="0"/>
              <a:t>list0</a:t>
            </a:r>
            <a:r>
              <a:rPr lang="ja-JP" altLang="en-US" sz="2000" dirty="0"/>
              <a:t> = [i for i in range(0,200) if y_train[i] == </a:t>
            </a:r>
            <a:r>
              <a:rPr lang="ja-JP" altLang="en-US" sz="2000" dirty="0">
                <a:solidFill>
                  <a:srgbClr val="FF0000"/>
                </a:solidFill>
              </a:rPr>
              <a:t>j</a:t>
            </a:r>
            <a:r>
              <a:rPr lang="ja-JP" altLang="en-US" sz="2000" dirty="0"/>
              <a:t>]</a:t>
            </a:r>
          </a:p>
          <a:p>
            <a:r>
              <a:rPr lang="ja-JP" altLang="en-US" sz="2000" dirty="0"/>
              <a:t>    </a:t>
            </a:r>
            <a:r>
              <a:rPr lang="en-US" altLang="ja-JP" sz="2000" dirty="0"/>
              <a:t>list0x</a:t>
            </a:r>
            <a:r>
              <a:rPr lang="ja-JP" altLang="en-US" sz="2000" dirty="0"/>
              <a:t> = [result[i,0] for i in </a:t>
            </a:r>
            <a:r>
              <a:rPr lang="en-US" altLang="ja-JP" sz="2000" dirty="0"/>
              <a:t>list0</a:t>
            </a:r>
            <a:r>
              <a:rPr lang="ja-JP" altLang="en-US" sz="2000" dirty="0"/>
              <a:t>]</a:t>
            </a:r>
          </a:p>
          <a:p>
            <a:r>
              <a:rPr lang="ja-JP" altLang="en-US" sz="2000" dirty="0"/>
              <a:t>    </a:t>
            </a:r>
            <a:r>
              <a:rPr lang="en-US" altLang="ja-JP" sz="2000" dirty="0"/>
              <a:t>list0y</a:t>
            </a:r>
            <a:r>
              <a:rPr lang="ja-JP" altLang="en-US" sz="2000" dirty="0"/>
              <a:t> = [result[i,1] for i in </a:t>
            </a:r>
            <a:r>
              <a:rPr lang="en-US" altLang="ja-JP" sz="2000" dirty="0"/>
              <a:t>list0</a:t>
            </a:r>
            <a:r>
              <a:rPr lang="ja-JP" altLang="en-US" sz="2000" dirty="0"/>
              <a:t>]</a:t>
            </a:r>
          </a:p>
          <a:p>
            <a:r>
              <a:rPr lang="ja-JP" altLang="en-US" sz="2000" dirty="0"/>
              <a:t>    plt.scatter(</a:t>
            </a:r>
            <a:r>
              <a:rPr lang="en-US" altLang="ja-JP" sz="2000" dirty="0"/>
              <a:t>list0x</a:t>
            </a:r>
            <a:r>
              <a:rPr lang="ja-JP" altLang="en-US" sz="2000" dirty="0"/>
              <a:t>,list</a:t>
            </a:r>
            <a:r>
              <a:rPr lang="en-US" altLang="ja-JP" sz="2000" dirty="0"/>
              <a:t>0</a:t>
            </a:r>
            <a:r>
              <a:rPr lang="ja-JP" altLang="en-US" sz="2000" dirty="0"/>
              <a:t>y,label=</a:t>
            </a:r>
            <a:r>
              <a:rPr lang="ja-JP" altLang="en-US" sz="2000" dirty="0">
                <a:solidFill>
                  <a:srgbClr val="FF0000"/>
                </a:solidFill>
              </a:rPr>
              <a:t>f"{j}"</a:t>
            </a:r>
            <a:r>
              <a:rPr lang="ja-JP" altLang="en-US" sz="2000" dirty="0"/>
              <a:t>)</a:t>
            </a:r>
          </a:p>
          <a:p>
            <a:r>
              <a:rPr lang="ja-JP" altLang="en-US" sz="2000" dirty="0"/>
              <a:t>plt.legend()</a:t>
            </a:r>
          </a:p>
          <a:p>
            <a:r>
              <a:rPr lang="ja-JP" altLang="en-US" sz="2000" dirty="0"/>
              <a:t>plt.show()</a:t>
            </a:r>
          </a:p>
        </p:txBody>
      </p:sp>
      <p:pic>
        <p:nvPicPr>
          <p:cNvPr id="11" name="図 10">
            <a:extLst>
              <a:ext uri="{FF2B5EF4-FFF2-40B4-BE49-F238E27FC236}">
                <a16:creationId xmlns:a16="http://schemas.microsoft.com/office/drawing/2014/main" id="{AA3D1525-0E2A-478D-4E4E-F5B4C5468B18}"/>
              </a:ext>
            </a:extLst>
          </p:cNvPr>
          <p:cNvPicPr>
            <a:picLocks noChangeAspect="1"/>
          </p:cNvPicPr>
          <p:nvPr/>
        </p:nvPicPr>
        <p:blipFill>
          <a:blip r:embed="rId2"/>
          <a:stretch>
            <a:fillRect/>
          </a:stretch>
        </p:blipFill>
        <p:spPr>
          <a:xfrm>
            <a:off x="7799944" y="3896701"/>
            <a:ext cx="3660535" cy="2690211"/>
          </a:xfrm>
          <a:prstGeom prst="rect">
            <a:avLst/>
          </a:prstGeom>
        </p:spPr>
      </p:pic>
      <p:pic>
        <p:nvPicPr>
          <p:cNvPr id="12" name="図 11">
            <a:extLst>
              <a:ext uri="{FF2B5EF4-FFF2-40B4-BE49-F238E27FC236}">
                <a16:creationId xmlns:a16="http://schemas.microsoft.com/office/drawing/2014/main" id="{2D8A0DA8-38B9-DAE5-177A-31DBA9EDD44B}"/>
              </a:ext>
            </a:extLst>
          </p:cNvPr>
          <p:cNvPicPr>
            <a:picLocks noChangeAspect="1"/>
          </p:cNvPicPr>
          <p:nvPr/>
        </p:nvPicPr>
        <p:blipFill>
          <a:blip r:embed="rId3"/>
          <a:stretch>
            <a:fillRect/>
          </a:stretch>
        </p:blipFill>
        <p:spPr>
          <a:xfrm>
            <a:off x="856355" y="4032367"/>
            <a:ext cx="3535703" cy="2554545"/>
          </a:xfrm>
          <a:prstGeom prst="rect">
            <a:avLst/>
          </a:prstGeom>
        </p:spPr>
      </p:pic>
      <p:sp>
        <p:nvSpPr>
          <p:cNvPr id="13" name="テキスト ボックス 12">
            <a:extLst>
              <a:ext uri="{FF2B5EF4-FFF2-40B4-BE49-F238E27FC236}">
                <a16:creationId xmlns:a16="http://schemas.microsoft.com/office/drawing/2014/main" id="{6E6F9279-D8B1-D78C-CEA1-20D6AE897C55}"/>
              </a:ext>
            </a:extLst>
          </p:cNvPr>
          <p:cNvSpPr txBox="1"/>
          <p:nvPr/>
        </p:nvSpPr>
        <p:spPr>
          <a:xfrm>
            <a:off x="6451600" y="1094074"/>
            <a:ext cx="5008879" cy="369332"/>
          </a:xfrm>
          <a:prstGeom prst="rect">
            <a:avLst/>
          </a:prstGeom>
          <a:noFill/>
        </p:spPr>
        <p:txBody>
          <a:bodyPr wrap="square">
            <a:spAutoFit/>
          </a:bodyPr>
          <a:lstStyle/>
          <a:p>
            <a:r>
              <a:rPr lang="ja-JP" altLang="en-US" dirty="0"/>
              <a:t>先頭</a:t>
            </a:r>
            <a:r>
              <a:rPr lang="en-US" altLang="ja-JP" dirty="0"/>
              <a:t>200</a:t>
            </a:r>
            <a:r>
              <a:rPr lang="ja-JP" altLang="en-US" dirty="0"/>
              <a:t>行の正解ラベルで色分けした散布図</a:t>
            </a:r>
          </a:p>
        </p:txBody>
      </p:sp>
    </p:spTree>
    <p:extLst>
      <p:ext uri="{BB962C8B-B14F-4D97-AF65-F5344CB8AC3E}">
        <p14:creationId xmlns:p14="http://schemas.microsoft.com/office/powerpoint/2010/main" val="1242856881"/>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CE68494-98C1-415D-9558-625C521D81E0}"/>
              </a:ext>
            </a:extLst>
          </p:cNvPr>
          <p:cNvPicPr>
            <a:picLocks noChangeAspect="1"/>
          </p:cNvPicPr>
          <p:nvPr/>
        </p:nvPicPr>
        <p:blipFill>
          <a:blip r:embed="rId2"/>
          <a:stretch>
            <a:fillRect/>
          </a:stretch>
        </p:blipFill>
        <p:spPr>
          <a:xfrm>
            <a:off x="5303520" y="1778000"/>
            <a:ext cx="6487310" cy="4767673"/>
          </a:xfrm>
          <a:prstGeom prst="rect">
            <a:avLst/>
          </a:prstGeom>
        </p:spPr>
      </p:pic>
      <p:pic>
        <p:nvPicPr>
          <p:cNvPr id="2" name="図 1">
            <a:extLst>
              <a:ext uri="{FF2B5EF4-FFF2-40B4-BE49-F238E27FC236}">
                <a16:creationId xmlns:a16="http://schemas.microsoft.com/office/drawing/2014/main" id="{AA82DCC2-CBDD-D2A4-11E2-6DFABEB54DA9}"/>
              </a:ext>
            </a:extLst>
          </p:cNvPr>
          <p:cNvPicPr>
            <a:picLocks noChangeAspect="1"/>
          </p:cNvPicPr>
          <p:nvPr/>
        </p:nvPicPr>
        <p:blipFill>
          <a:blip r:embed="rId3"/>
          <a:stretch>
            <a:fillRect/>
          </a:stretch>
        </p:blipFill>
        <p:spPr>
          <a:xfrm>
            <a:off x="289410" y="2393051"/>
            <a:ext cx="4617870" cy="3384285"/>
          </a:xfrm>
          <a:prstGeom prst="rect">
            <a:avLst/>
          </a:prstGeom>
        </p:spPr>
      </p:pic>
      <p:sp>
        <p:nvSpPr>
          <p:cNvPr id="3" name="テキスト ボックス 2">
            <a:extLst>
              <a:ext uri="{FF2B5EF4-FFF2-40B4-BE49-F238E27FC236}">
                <a16:creationId xmlns:a16="http://schemas.microsoft.com/office/drawing/2014/main" id="{2D4B7917-58DE-0CFA-5406-F4B339231047}"/>
              </a:ext>
            </a:extLst>
          </p:cNvPr>
          <p:cNvSpPr txBox="1"/>
          <p:nvPr/>
        </p:nvSpPr>
        <p:spPr>
          <a:xfrm>
            <a:off x="3576320" y="521461"/>
            <a:ext cx="4302760" cy="707886"/>
          </a:xfrm>
          <a:prstGeom prst="rect">
            <a:avLst/>
          </a:prstGeom>
          <a:noFill/>
        </p:spPr>
        <p:txBody>
          <a:bodyPr wrap="square">
            <a:spAutoFit/>
          </a:bodyPr>
          <a:lstStyle/>
          <a:p>
            <a:pPr algn="ctr"/>
            <a:r>
              <a:rPr lang="ja-JP" altLang="en-US" sz="2000" dirty="0"/>
              <a:t>主成分分析では、あまりきれいに</a:t>
            </a:r>
            <a:endParaRPr lang="en-US" altLang="ja-JP" sz="2000" dirty="0"/>
          </a:p>
          <a:p>
            <a:pPr algn="ctr"/>
            <a:r>
              <a:rPr lang="ja-JP" altLang="en-US" sz="2000" dirty="0"/>
              <a:t>分かれていないことが分かる</a:t>
            </a:r>
          </a:p>
        </p:txBody>
      </p:sp>
    </p:spTree>
    <p:extLst>
      <p:ext uri="{BB962C8B-B14F-4D97-AF65-F5344CB8AC3E}">
        <p14:creationId xmlns:p14="http://schemas.microsoft.com/office/powerpoint/2010/main" val="295968534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次元削減の例：主成分分析">
            <a:extLst>
              <a:ext uri="{FF2B5EF4-FFF2-40B4-BE49-F238E27FC236}">
                <a16:creationId xmlns:a16="http://schemas.microsoft.com/office/drawing/2014/main" id="{570E1ED8-A4F3-4B52-817F-0134214BD078}"/>
              </a:ext>
            </a:extLst>
          </p:cNvPr>
          <p:cNvSpPr txBox="1"/>
          <p:nvPr/>
        </p:nvSpPr>
        <p:spPr>
          <a:xfrm>
            <a:off x="2780145" y="323884"/>
            <a:ext cx="6149119"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t>アイリスのデータセットは</a:t>
            </a:r>
            <a:r>
              <a:rPr lang="en-US" altLang="ja-JP" sz="2050" dirty="0"/>
              <a:t>scikit-learn</a:t>
            </a:r>
            <a:r>
              <a:rPr lang="ja-JP" altLang="en-US" sz="2050" dirty="0"/>
              <a:t>に入っている</a:t>
            </a:r>
            <a:endParaRPr sz="2050" dirty="0"/>
          </a:p>
        </p:txBody>
      </p:sp>
      <p:sp>
        <p:nvSpPr>
          <p:cNvPr id="18" name="テキスト ボックス 17">
            <a:extLst>
              <a:ext uri="{FF2B5EF4-FFF2-40B4-BE49-F238E27FC236}">
                <a16:creationId xmlns:a16="http://schemas.microsoft.com/office/drawing/2014/main" id="{C37456FA-0B96-40B3-8EE1-BBD7F9615721}"/>
              </a:ext>
            </a:extLst>
          </p:cNvPr>
          <p:cNvSpPr txBox="1"/>
          <p:nvPr/>
        </p:nvSpPr>
        <p:spPr>
          <a:xfrm>
            <a:off x="3332284" y="900071"/>
            <a:ext cx="4961111" cy="923330"/>
          </a:xfrm>
          <a:prstGeom prst="rect">
            <a:avLst/>
          </a:prstGeom>
          <a:solidFill>
            <a:schemeClr val="accent2">
              <a:lumMod val="40000"/>
              <a:lumOff val="60000"/>
            </a:schemeClr>
          </a:solidFill>
        </p:spPr>
        <p:txBody>
          <a:bodyPr wrap="square">
            <a:spAutoFit/>
          </a:bodyPr>
          <a:lstStyle/>
          <a:p>
            <a:r>
              <a:rPr lang="en-US" altLang="ja-JP" dirty="0"/>
              <a:t>from </a:t>
            </a:r>
            <a:r>
              <a:rPr lang="en-US" altLang="ja-JP" dirty="0" err="1"/>
              <a:t>sklearn.datasets</a:t>
            </a:r>
            <a:r>
              <a:rPr lang="en-US" altLang="ja-JP" dirty="0"/>
              <a:t> import </a:t>
            </a:r>
            <a:r>
              <a:rPr lang="en-US" altLang="ja-JP" dirty="0" err="1"/>
              <a:t>load_iris</a:t>
            </a:r>
            <a:endParaRPr lang="en-US" altLang="ja-JP" dirty="0"/>
          </a:p>
          <a:p>
            <a:r>
              <a:rPr lang="en-US" altLang="ja-JP" dirty="0"/>
              <a:t>iris = </a:t>
            </a:r>
            <a:r>
              <a:rPr lang="en-US" altLang="ja-JP" dirty="0" err="1"/>
              <a:t>load_iris</a:t>
            </a:r>
            <a:r>
              <a:rPr lang="en-US" altLang="ja-JP" dirty="0"/>
              <a:t>()</a:t>
            </a:r>
          </a:p>
          <a:p>
            <a:r>
              <a:rPr lang="en-US" altLang="ja-JP" dirty="0"/>
              <a:t>print(iris)</a:t>
            </a:r>
          </a:p>
        </p:txBody>
      </p:sp>
    </p:spTree>
    <p:extLst>
      <p:ext uri="{BB962C8B-B14F-4D97-AF65-F5344CB8AC3E}">
        <p14:creationId xmlns:p14="http://schemas.microsoft.com/office/powerpoint/2010/main" val="2247223403"/>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2D4B7917-58DE-0CFA-5406-F4B339231047}"/>
              </a:ext>
            </a:extLst>
          </p:cNvPr>
          <p:cNvSpPr txBox="1"/>
          <p:nvPr/>
        </p:nvSpPr>
        <p:spPr>
          <a:xfrm>
            <a:off x="3535680" y="312327"/>
            <a:ext cx="4302760" cy="400110"/>
          </a:xfrm>
          <a:prstGeom prst="rect">
            <a:avLst/>
          </a:prstGeom>
          <a:noFill/>
        </p:spPr>
        <p:txBody>
          <a:bodyPr wrap="square">
            <a:spAutoFit/>
          </a:bodyPr>
          <a:lstStyle/>
          <a:p>
            <a:pPr algn="ctr"/>
            <a:r>
              <a:rPr lang="en-US" altLang="ja-JP" sz="2000" dirty="0" err="1"/>
              <a:t>TSNE</a:t>
            </a:r>
            <a:r>
              <a:rPr lang="ja-JP" altLang="en-US" sz="2000" dirty="0"/>
              <a:t>でも確認</a:t>
            </a:r>
          </a:p>
        </p:txBody>
      </p:sp>
      <p:sp>
        <p:nvSpPr>
          <p:cNvPr id="7" name="テキスト ボックス 6">
            <a:extLst>
              <a:ext uri="{FF2B5EF4-FFF2-40B4-BE49-F238E27FC236}">
                <a16:creationId xmlns:a16="http://schemas.microsoft.com/office/drawing/2014/main" id="{D60CAA09-3D13-E9F1-0D46-4A708267452D}"/>
              </a:ext>
            </a:extLst>
          </p:cNvPr>
          <p:cNvSpPr txBox="1"/>
          <p:nvPr/>
        </p:nvSpPr>
        <p:spPr>
          <a:xfrm>
            <a:off x="613904" y="1495744"/>
            <a:ext cx="4480560" cy="369332"/>
          </a:xfrm>
          <a:prstGeom prst="rect">
            <a:avLst/>
          </a:prstGeom>
          <a:solidFill>
            <a:schemeClr val="accent2">
              <a:lumMod val="40000"/>
              <a:lumOff val="60000"/>
            </a:schemeClr>
          </a:solidFill>
        </p:spPr>
        <p:txBody>
          <a:bodyPr wrap="square">
            <a:spAutoFit/>
          </a:bodyPr>
          <a:lstStyle/>
          <a:p>
            <a:r>
              <a:rPr lang="ja-JP" altLang="en-US" dirty="0"/>
              <a:t>model = PCA(n_components=2)</a:t>
            </a:r>
          </a:p>
        </p:txBody>
      </p:sp>
      <p:sp>
        <p:nvSpPr>
          <p:cNvPr id="9" name="テキスト ボックス 8">
            <a:extLst>
              <a:ext uri="{FF2B5EF4-FFF2-40B4-BE49-F238E27FC236}">
                <a16:creationId xmlns:a16="http://schemas.microsoft.com/office/drawing/2014/main" id="{3CB2CB1A-5969-B5D9-76F9-223C118AD421}"/>
              </a:ext>
            </a:extLst>
          </p:cNvPr>
          <p:cNvSpPr txBox="1"/>
          <p:nvPr/>
        </p:nvSpPr>
        <p:spPr>
          <a:xfrm>
            <a:off x="370064" y="2871410"/>
            <a:ext cx="5902960" cy="369332"/>
          </a:xfrm>
          <a:prstGeom prst="rect">
            <a:avLst/>
          </a:prstGeom>
          <a:solidFill>
            <a:schemeClr val="accent2">
              <a:lumMod val="40000"/>
              <a:lumOff val="60000"/>
            </a:schemeClr>
          </a:solidFill>
        </p:spPr>
        <p:txBody>
          <a:bodyPr wrap="square">
            <a:spAutoFit/>
          </a:bodyPr>
          <a:lstStyle/>
          <a:p>
            <a:r>
              <a:rPr lang="ja-JP" altLang="en-US" dirty="0"/>
              <a:t>model = </a:t>
            </a:r>
            <a:r>
              <a:rPr lang="ja-JP" altLang="en-US" dirty="0">
                <a:solidFill>
                  <a:srgbClr val="FF0000"/>
                </a:solidFill>
              </a:rPr>
              <a:t>TSNE(n_components=2,perplexity=15)</a:t>
            </a:r>
          </a:p>
        </p:txBody>
      </p:sp>
      <p:sp>
        <p:nvSpPr>
          <p:cNvPr id="12" name="矢印: 下 11">
            <a:extLst>
              <a:ext uri="{FF2B5EF4-FFF2-40B4-BE49-F238E27FC236}">
                <a16:creationId xmlns:a16="http://schemas.microsoft.com/office/drawing/2014/main" id="{A347B09D-D83E-CCD9-2E36-0BE63A8CBB89}"/>
              </a:ext>
            </a:extLst>
          </p:cNvPr>
          <p:cNvSpPr/>
          <p:nvPr/>
        </p:nvSpPr>
        <p:spPr>
          <a:xfrm>
            <a:off x="2798304" y="2235673"/>
            <a:ext cx="396240" cy="4105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1E5BFC90-AE9E-61E6-90F0-061CE0A1496F}"/>
              </a:ext>
            </a:extLst>
          </p:cNvPr>
          <p:cNvSpPr txBox="1"/>
          <p:nvPr/>
        </p:nvSpPr>
        <p:spPr>
          <a:xfrm>
            <a:off x="981577" y="1002036"/>
            <a:ext cx="3910075" cy="400110"/>
          </a:xfrm>
          <a:prstGeom prst="rect">
            <a:avLst/>
          </a:prstGeom>
          <a:noFill/>
        </p:spPr>
        <p:txBody>
          <a:bodyPr wrap="square">
            <a:spAutoFit/>
          </a:bodyPr>
          <a:lstStyle/>
          <a:p>
            <a:pPr algn="ctr"/>
            <a:r>
              <a:rPr lang="ja-JP" altLang="en-US" sz="2000" dirty="0"/>
              <a:t>違うのはモデル選択の</a:t>
            </a:r>
            <a:r>
              <a:rPr lang="en-US" altLang="ja-JP" sz="2000" dirty="0"/>
              <a:t>1</a:t>
            </a:r>
            <a:r>
              <a:rPr lang="ja-JP" altLang="en-US" sz="2000" dirty="0"/>
              <a:t>行のみ</a:t>
            </a:r>
          </a:p>
        </p:txBody>
      </p:sp>
      <p:sp>
        <p:nvSpPr>
          <p:cNvPr id="15" name="テキスト ボックス 14">
            <a:extLst>
              <a:ext uri="{FF2B5EF4-FFF2-40B4-BE49-F238E27FC236}">
                <a16:creationId xmlns:a16="http://schemas.microsoft.com/office/drawing/2014/main" id="{2F9EAD4E-F975-5077-8D93-AE53CB1B7D35}"/>
              </a:ext>
            </a:extLst>
          </p:cNvPr>
          <p:cNvSpPr txBox="1"/>
          <p:nvPr/>
        </p:nvSpPr>
        <p:spPr>
          <a:xfrm>
            <a:off x="1497436" y="3837239"/>
            <a:ext cx="3394216" cy="400110"/>
          </a:xfrm>
          <a:prstGeom prst="rect">
            <a:avLst/>
          </a:prstGeom>
          <a:noFill/>
        </p:spPr>
        <p:txBody>
          <a:bodyPr wrap="square">
            <a:spAutoFit/>
          </a:bodyPr>
          <a:lstStyle/>
          <a:p>
            <a:pPr algn="ctr"/>
            <a:r>
              <a:rPr lang="ja-JP" altLang="en-US" sz="2000" dirty="0"/>
              <a:t>作図はそのまま</a:t>
            </a:r>
          </a:p>
        </p:txBody>
      </p:sp>
      <p:sp>
        <p:nvSpPr>
          <p:cNvPr id="16" name="テキスト ボックス 15">
            <a:extLst>
              <a:ext uri="{FF2B5EF4-FFF2-40B4-BE49-F238E27FC236}">
                <a16:creationId xmlns:a16="http://schemas.microsoft.com/office/drawing/2014/main" id="{9A4FEE36-25F2-A6B2-EE2E-0AE279FFECB1}"/>
              </a:ext>
            </a:extLst>
          </p:cNvPr>
          <p:cNvSpPr txBox="1"/>
          <p:nvPr/>
        </p:nvSpPr>
        <p:spPr>
          <a:xfrm>
            <a:off x="273544" y="4345070"/>
            <a:ext cx="6096000" cy="2308324"/>
          </a:xfrm>
          <a:prstGeom prst="rect">
            <a:avLst/>
          </a:prstGeom>
          <a:solidFill>
            <a:schemeClr val="accent2">
              <a:lumMod val="40000"/>
              <a:lumOff val="60000"/>
            </a:schemeClr>
          </a:solidFill>
        </p:spPr>
        <p:txBody>
          <a:bodyPr wrap="square">
            <a:spAutoFit/>
          </a:bodyPr>
          <a:lstStyle/>
          <a:p>
            <a:r>
              <a:rPr lang="en-US" altLang="ja-JP" dirty="0" err="1"/>
              <a:t>plt.figure</a:t>
            </a:r>
            <a:r>
              <a:rPr lang="en-US" altLang="ja-JP" dirty="0"/>
              <a:t>(</a:t>
            </a:r>
            <a:r>
              <a:rPr lang="en-US" altLang="ja-JP" dirty="0" err="1"/>
              <a:t>figsize</a:t>
            </a:r>
            <a:r>
              <a:rPr lang="en-US" altLang="ja-JP" dirty="0"/>
              <a:t>=(12,9))</a:t>
            </a:r>
          </a:p>
          <a:p>
            <a:r>
              <a:rPr lang="ja-JP" altLang="en-US" dirty="0"/>
              <a:t>for j in range(0,10):</a:t>
            </a:r>
          </a:p>
          <a:p>
            <a:r>
              <a:rPr lang="ja-JP" altLang="en-US" dirty="0"/>
              <a:t>    </a:t>
            </a:r>
            <a:r>
              <a:rPr lang="en-US" altLang="ja-JP" dirty="0"/>
              <a:t>list0</a:t>
            </a:r>
            <a:r>
              <a:rPr lang="ja-JP" altLang="en-US" dirty="0"/>
              <a:t> = [i for i in range(0,200) if y_train[i] == j]</a:t>
            </a:r>
          </a:p>
          <a:p>
            <a:r>
              <a:rPr lang="ja-JP" altLang="en-US" dirty="0"/>
              <a:t>    </a:t>
            </a:r>
            <a:r>
              <a:rPr lang="en-US" altLang="ja-JP" dirty="0"/>
              <a:t>list0x</a:t>
            </a:r>
            <a:r>
              <a:rPr lang="ja-JP" altLang="en-US" dirty="0"/>
              <a:t> = [result[i,0] for i in </a:t>
            </a:r>
            <a:r>
              <a:rPr lang="en-US" altLang="ja-JP" dirty="0"/>
              <a:t>list0</a:t>
            </a:r>
            <a:r>
              <a:rPr lang="ja-JP" altLang="en-US" dirty="0"/>
              <a:t>]</a:t>
            </a:r>
          </a:p>
          <a:p>
            <a:r>
              <a:rPr lang="ja-JP" altLang="en-US" dirty="0"/>
              <a:t>    </a:t>
            </a:r>
            <a:r>
              <a:rPr lang="en-US" altLang="ja-JP" dirty="0"/>
              <a:t>list0y</a:t>
            </a:r>
            <a:r>
              <a:rPr lang="ja-JP" altLang="en-US" dirty="0"/>
              <a:t> = [result[i,1] for i in </a:t>
            </a:r>
            <a:r>
              <a:rPr lang="en-US" altLang="ja-JP" dirty="0"/>
              <a:t>list0</a:t>
            </a:r>
            <a:r>
              <a:rPr lang="ja-JP" altLang="en-US" dirty="0"/>
              <a:t>]</a:t>
            </a:r>
          </a:p>
          <a:p>
            <a:r>
              <a:rPr lang="ja-JP" altLang="en-US" dirty="0"/>
              <a:t>    plt.scatter(</a:t>
            </a:r>
            <a:r>
              <a:rPr lang="en-US" altLang="ja-JP" dirty="0"/>
              <a:t>list0x</a:t>
            </a:r>
            <a:r>
              <a:rPr lang="ja-JP" altLang="en-US" dirty="0"/>
              <a:t>,list</a:t>
            </a:r>
            <a:r>
              <a:rPr lang="en-US" altLang="ja-JP" dirty="0"/>
              <a:t>0</a:t>
            </a:r>
            <a:r>
              <a:rPr lang="ja-JP" altLang="en-US" dirty="0"/>
              <a:t>y,label=f"{j}")</a:t>
            </a:r>
          </a:p>
          <a:p>
            <a:r>
              <a:rPr lang="ja-JP" altLang="en-US" dirty="0"/>
              <a:t>plt.legend()</a:t>
            </a:r>
          </a:p>
          <a:p>
            <a:r>
              <a:rPr lang="ja-JP" altLang="en-US" dirty="0"/>
              <a:t>plt.show()</a:t>
            </a:r>
          </a:p>
        </p:txBody>
      </p:sp>
    </p:spTree>
    <p:extLst>
      <p:ext uri="{BB962C8B-B14F-4D97-AF65-F5344CB8AC3E}">
        <p14:creationId xmlns:p14="http://schemas.microsoft.com/office/powerpoint/2010/main" val="2058486885"/>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2D4B7917-58DE-0CFA-5406-F4B339231047}"/>
              </a:ext>
            </a:extLst>
          </p:cNvPr>
          <p:cNvSpPr txBox="1"/>
          <p:nvPr/>
        </p:nvSpPr>
        <p:spPr>
          <a:xfrm>
            <a:off x="3535680" y="312327"/>
            <a:ext cx="4302760" cy="400110"/>
          </a:xfrm>
          <a:prstGeom prst="rect">
            <a:avLst/>
          </a:prstGeom>
          <a:noFill/>
        </p:spPr>
        <p:txBody>
          <a:bodyPr wrap="square">
            <a:spAutoFit/>
          </a:bodyPr>
          <a:lstStyle/>
          <a:p>
            <a:pPr algn="ctr"/>
            <a:r>
              <a:rPr lang="en-US" altLang="ja-JP" sz="2000" dirty="0" err="1"/>
              <a:t>TSNE</a:t>
            </a:r>
            <a:r>
              <a:rPr lang="ja-JP" altLang="en-US" sz="2000" dirty="0"/>
              <a:t>でも確認</a:t>
            </a:r>
          </a:p>
        </p:txBody>
      </p:sp>
      <p:sp>
        <p:nvSpPr>
          <p:cNvPr id="12" name="矢印: 下 11">
            <a:extLst>
              <a:ext uri="{FF2B5EF4-FFF2-40B4-BE49-F238E27FC236}">
                <a16:creationId xmlns:a16="http://schemas.microsoft.com/office/drawing/2014/main" id="{A347B09D-D83E-CCD9-2E36-0BE63A8CBB89}"/>
              </a:ext>
            </a:extLst>
          </p:cNvPr>
          <p:cNvSpPr/>
          <p:nvPr/>
        </p:nvSpPr>
        <p:spPr>
          <a:xfrm>
            <a:off x="2798304" y="2235673"/>
            <a:ext cx="396240" cy="4105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2F9EAD4E-F975-5077-8D93-AE53CB1B7D35}"/>
              </a:ext>
            </a:extLst>
          </p:cNvPr>
          <p:cNvSpPr txBox="1"/>
          <p:nvPr/>
        </p:nvSpPr>
        <p:spPr>
          <a:xfrm>
            <a:off x="1497436" y="3837239"/>
            <a:ext cx="3394216" cy="400110"/>
          </a:xfrm>
          <a:prstGeom prst="rect">
            <a:avLst/>
          </a:prstGeom>
          <a:noFill/>
        </p:spPr>
        <p:txBody>
          <a:bodyPr wrap="square">
            <a:spAutoFit/>
          </a:bodyPr>
          <a:lstStyle/>
          <a:p>
            <a:pPr algn="ctr"/>
            <a:r>
              <a:rPr lang="ja-JP" altLang="en-US" sz="2000" dirty="0"/>
              <a:t>作図はそのまま</a:t>
            </a:r>
          </a:p>
        </p:txBody>
      </p:sp>
      <p:sp>
        <p:nvSpPr>
          <p:cNvPr id="16" name="テキスト ボックス 15">
            <a:extLst>
              <a:ext uri="{FF2B5EF4-FFF2-40B4-BE49-F238E27FC236}">
                <a16:creationId xmlns:a16="http://schemas.microsoft.com/office/drawing/2014/main" id="{9A4FEE36-25F2-A6B2-EE2E-0AE279FFECB1}"/>
              </a:ext>
            </a:extLst>
          </p:cNvPr>
          <p:cNvSpPr txBox="1"/>
          <p:nvPr/>
        </p:nvSpPr>
        <p:spPr>
          <a:xfrm>
            <a:off x="273544" y="4345070"/>
            <a:ext cx="6096000" cy="2308324"/>
          </a:xfrm>
          <a:prstGeom prst="rect">
            <a:avLst/>
          </a:prstGeom>
          <a:solidFill>
            <a:schemeClr val="accent2">
              <a:lumMod val="40000"/>
              <a:lumOff val="60000"/>
            </a:schemeClr>
          </a:solidFill>
        </p:spPr>
        <p:txBody>
          <a:bodyPr wrap="square">
            <a:spAutoFit/>
          </a:bodyPr>
          <a:lstStyle/>
          <a:p>
            <a:r>
              <a:rPr lang="en-US" altLang="ja-JP" dirty="0" err="1"/>
              <a:t>plt.figure</a:t>
            </a:r>
            <a:r>
              <a:rPr lang="en-US" altLang="ja-JP" dirty="0"/>
              <a:t>(</a:t>
            </a:r>
            <a:r>
              <a:rPr lang="en-US" altLang="ja-JP" dirty="0" err="1"/>
              <a:t>figsize</a:t>
            </a:r>
            <a:r>
              <a:rPr lang="en-US" altLang="ja-JP" dirty="0"/>
              <a:t>=(12,9))</a:t>
            </a:r>
          </a:p>
          <a:p>
            <a:r>
              <a:rPr lang="ja-JP" altLang="en-US" dirty="0"/>
              <a:t>for j in range(0,10):</a:t>
            </a:r>
          </a:p>
          <a:p>
            <a:r>
              <a:rPr lang="ja-JP" altLang="en-US" dirty="0"/>
              <a:t>    </a:t>
            </a:r>
            <a:r>
              <a:rPr lang="en-US" altLang="ja-JP" dirty="0"/>
              <a:t>list0</a:t>
            </a:r>
            <a:r>
              <a:rPr lang="ja-JP" altLang="en-US" dirty="0"/>
              <a:t> = [i for i in range(0,200) if y_train[i] == j]</a:t>
            </a:r>
          </a:p>
          <a:p>
            <a:r>
              <a:rPr lang="ja-JP" altLang="en-US" dirty="0"/>
              <a:t>    </a:t>
            </a:r>
            <a:r>
              <a:rPr lang="en-US" altLang="ja-JP" dirty="0"/>
              <a:t>list0x</a:t>
            </a:r>
            <a:r>
              <a:rPr lang="ja-JP" altLang="en-US" dirty="0"/>
              <a:t> = [result[i,0] for i in </a:t>
            </a:r>
            <a:r>
              <a:rPr lang="en-US" altLang="ja-JP" dirty="0"/>
              <a:t>list0</a:t>
            </a:r>
            <a:r>
              <a:rPr lang="ja-JP" altLang="en-US" dirty="0"/>
              <a:t>]</a:t>
            </a:r>
          </a:p>
          <a:p>
            <a:r>
              <a:rPr lang="ja-JP" altLang="en-US" dirty="0"/>
              <a:t>    </a:t>
            </a:r>
            <a:r>
              <a:rPr lang="en-US" altLang="ja-JP" dirty="0"/>
              <a:t>list0y</a:t>
            </a:r>
            <a:r>
              <a:rPr lang="ja-JP" altLang="en-US" dirty="0"/>
              <a:t> = [result[i,1] for i in </a:t>
            </a:r>
            <a:r>
              <a:rPr lang="en-US" altLang="ja-JP" dirty="0"/>
              <a:t>list0</a:t>
            </a:r>
            <a:r>
              <a:rPr lang="ja-JP" altLang="en-US" dirty="0"/>
              <a:t>]</a:t>
            </a:r>
          </a:p>
          <a:p>
            <a:r>
              <a:rPr lang="ja-JP" altLang="en-US" dirty="0"/>
              <a:t>    plt.scatter(</a:t>
            </a:r>
            <a:r>
              <a:rPr lang="en-US" altLang="ja-JP" dirty="0"/>
              <a:t>list0x</a:t>
            </a:r>
            <a:r>
              <a:rPr lang="ja-JP" altLang="en-US" dirty="0"/>
              <a:t>,list</a:t>
            </a:r>
            <a:r>
              <a:rPr lang="en-US" altLang="ja-JP" dirty="0"/>
              <a:t>0</a:t>
            </a:r>
            <a:r>
              <a:rPr lang="ja-JP" altLang="en-US" dirty="0"/>
              <a:t>y,label=f"{j}")</a:t>
            </a:r>
          </a:p>
          <a:p>
            <a:r>
              <a:rPr lang="ja-JP" altLang="en-US" dirty="0"/>
              <a:t>plt.legend()</a:t>
            </a:r>
          </a:p>
          <a:p>
            <a:r>
              <a:rPr lang="ja-JP" altLang="en-US" dirty="0"/>
              <a:t>plt.show()</a:t>
            </a:r>
          </a:p>
        </p:txBody>
      </p:sp>
      <p:pic>
        <p:nvPicPr>
          <p:cNvPr id="2" name="図 1">
            <a:extLst>
              <a:ext uri="{FF2B5EF4-FFF2-40B4-BE49-F238E27FC236}">
                <a16:creationId xmlns:a16="http://schemas.microsoft.com/office/drawing/2014/main" id="{33F45E47-015E-6C3C-C3AD-E93F3C2BD0FF}"/>
              </a:ext>
            </a:extLst>
          </p:cNvPr>
          <p:cNvPicPr>
            <a:picLocks noChangeAspect="1"/>
          </p:cNvPicPr>
          <p:nvPr/>
        </p:nvPicPr>
        <p:blipFill rotWithShape="1">
          <a:blip r:embed="rId2"/>
          <a:srcRect/>
          <a:stretch/>
        </p:blipFill>
        <p:spPr>
          <a:xfrm>
            <a:off x="6564597" y="1495744"/>
            <a:ext cx="5319737" cy="3895767"/>
          </a:xfrm>
          <a:prstGeom prst="rect">
            <a:avLst/>
          </a:prstGeom>
        </p:spPr>
      </p:pic>
      <p:sp>
        <p:nvSpPr>
          <p:cNvPr id="4" name="テキスト ボックス 3">
            <a:extLst>
              <a:ext uri="{FF2B5EF4-FFF2-40B4-BE49-F238E27FC236}">
                <a16:creationId xmlns:a16="http://schemas.microsoft.com/office/drawing/2014/main" id="{145A13E1-A1B0-D301-059F-7011F513FA7D}"/>
              </a:ext>
            </a:extLst>
          </p:cNvPr>
          <p:cNvSpPr txBox="1"/>
          <p:nvPr/>
        </p:nvSpPr>
        <p:spPr>
          <a:xfrm>
            <a:off x="7351766" y="5666986"/>
            <a:ext cx="4088393" cy="1015663"/>
          </a:xfrm>
          <a:prstGeom prst="rect">
            <a:avLst/>
          </a:prstGeom>
          <a:noFill/>
        </p:spPr>
        <p:txBody>
          <a:bodyPr wrap="square">
            <a:spAutoFit/>
          </a:bodyPr>
          <a:lstStyle/>
          <a:p>
            <a:pPr algn="ctr"/>
            <a:r>
              <a:rPr lang="en-US" altLang="ja-JP" sz="2000" dirty="0" err="1"/>
              <a:t>TSNE</a:t>
            </a:r>
            <a:r>
              <a:rPr lang="ja-JP" altLang="en-US" sz="2000" dirty="0"/>
              <a:t>の方がきれいに分かれそう</a:t>
            </a:r>
            <a:endParaRPr lang="en-US" altLang="ja-JP" sz="2000" dirty="0"/>
          </a:p>
          <a:p>
            <a:pPr algn="ctr"/>
            <a:r>
              <a:rPr lang="en-US" altLang="ja-JP" sz="2000" dirty="0"/>
              <a:t>(</a:t>
            </a:r>
            <a:r>
              <a:rPr lang="ja-JP" altLang="en-US" sz="2000" dirty="0"/>
              <a:t>結果は学習の度に変わるので</a:t>
            </a:r>
            <a:endParaRPr lang="en-US" altLang="ja-JP" sz="2000" dirty="0"/>
          </a:p>
          <a:p>
            <a:pPr algn="ctr"/>
            <a:r>
              <a:rPr lang="ja-JP" altLang="en-US" sz="2000" dirty="0"/>
              <a:t>皆同じ図にはなりません</a:t>
            </a:r>
            <a:r>
              <a:rPr lang="en-US" altLang="ja-JP" sz="2000" dirty="0"/>
              <a:t>)</a:t>
            </a:r>
            <a:endParaRPr lang="ja-JP" altLang="en-US" sz="2000" dirty="0"/>
          </a:p>
        </p:txBody>
      </p:sp>
      <p:sp>
        <p:nvSpPr>
          <p:cNvPr id="5" name="テキスト ボックス 4">
            <a:extLst>
              <a:ext uri="{FF2B5EF4-FFF2-40B4-BE49-F238E27FC236}">
                <a16:creationId xmlns:a16="http://schemas.microsoft.com/office/drawing/2014/main" id="{D597F3E8-75CD-D085-F8B9-B5DAE1892376}"/>
              </a:ext>
            </a:extLst>
          </p:cNvPr>
          <p:cNvSpPr txBox="1"/>
          <p:nvPr/>
        </p:nvSpPr>
        <p:spPr>
          <a:xfrm>
            <a:off x="613904" y="1495744"/>
            <a:ext cx="4480560" cy="369332"/>
          </a:xfrm>
          <a:prstGeom prst="rect">
            <a:avLst/>
          </a:prstGeom>
          <a:solidFill>
            <a:schemeClr val="accent2">
              <a:lumMod val="40000"/>
              <a:lumOff val="60000"/>
            </a:schemeClr>
          </a:solidFill>
        </p:spPr>
        <p:txBody>
          <a:bodyPr wrap="square">
            <a:spAutoFit/>
          </a:bodyPr>
          <a:lstStyle/>
          <a:p>
            <a:r>
              <a:rPr lang="ja-JP" altLang="en-US" dirty="0"/>
              <a:t>model = PCA(n_components=2)</a:t>
            </a:r>
          </a:p>
        </p:txBody>
      </p:sp>
      <p:sp>
        <p:nvSpPr>
          <p:cNvPr id="6" name="テキスト ボックス 5">
            <a:extLst>
              <a:ext uri="{FF2B5EF4-FFF2-40B4-BE49-F238E27FC236}">
                <a16:creationId xmlns:a16="http://schemas.microsoft.com/office/drawing/2014/main" id="{6095715E-4C18-A7F5-D4BC-D4036C89D342}"/>
              </a:ext>
            </a:extLst>
          </p:cNvPr>
          <p:cNvSpPr txBox="1"/>
          <p:nvPr/>
        </p:nvSpPr>
        <p:spPr>
          <a:xfrm>
            <a:off x="370064" y="2871410"/>
            <a:ext cx="5902960" cy="369332"/>
          </a:xfrm>
          <a:prstGeom prst="rect">
            <a:avLst/>
          </a:prstGeom>
          <a:solidFill>
            <a:schemeClr val="accent2">
              <a:lumMod val="40000"/>
              <a:lumOff val="60000"/>
            </a:schemeClr>
          </a:solidFill>
        </p:spPr>
        <p:txBody>
          <a:bodyPr wrap="square">
            <a:spAutoFit/>
          </a:bodyPr>
          <a:lstStyle/>
          <a:p>
            <a:r>
              <a:rPr lang="ja-JP" altLang="en-US" dirty="0"/>
              <a:t>model = </a:t>
            </a:r>
            <a:r>
              <a:rPr lang="ja-JP" altLang="en-US" dirty="0">
                <a:solidFill>
                  <a:srgbClr val="FF0000"/>
                </a:solidFill>
              </a:rPr>
              <a:t>TSNE(n_components=2,perplexity=15)</a:t>
            </a:r>
          </a:p>
        </p:txBody>
      </p:sp>
      <p:sp>
        <p:nvSpPr>
          <p:cNvPr id="8" name="テキスト ボックス 7">
            <a:extLst>
              <a:ext uri="{FF2B5EF4-FFF2-40B4-BE49-F238E27FC236}">
                <a16:creationId xmlns:a16="http://schemas.microsoft.com/office/drawing/2014/main" id="{9D324849-FD8B-B2FD-3972-B81ACFE8E1E4}"/>
              </a:ext>
            </a:extLst>
          </p:cNvPr>
          <p:cNvSpPr txBox="1"/>
          <p:nvPr/>
        </p:nvSpPr>
        <p:spPr>
          <a:xfrm>
            <a:off x="981577" y="1002036"/>
            <a:ext cx="3910075" cy="400110"/>
          </a:xfrm>
          <a:prstGeom prst="rect">
            <a:avLst/>
          </a:prstGeom>
          <a:noFill/>
        </p:spPr>
        <p:txBody>
          <a:bodyPr wrap="square">
            <a:spAutoFit/>
          </a:bodyPr>
          <a:lstStyle/>
          <a:p>
            <a:pPr algn="ctr"/>
            <a:r>
              <a:rPr lang="ja-JP" altLang="en-US" sz="2000" dirty="0"/>
              <a:t>違うのはモデル選択の</a:t>
            </a:r>
            <a:r>
              <a:rPr lang="en-US" altLang="ja-JP" sz="2000" dirty="0"/>
              <a:t>1</a:t>
            </a:r>
            <a:r>
              <a:rPr lang="ja-JP" altLang="en-US" sz="2000" dirty="0"/>
              <a:t>行のみ</a:t>
            </a:r>
          </a:p>
        </p:txBody>
      </p:sp>
    </p:spTree>
    <p:extLst>
      <p:ext uri="{BB962C8B-B14F-4D97-AF65-F5344CB8AC3E}">
        <p14:creationId xmlns:p14="http://schemas.microsoft.com/office/powerpoint/2010/main" val="3619291368"/>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49733159-27EB-4B1B-83D1-13B36CA92EDF}"/>
              </a:ext>
            </a:extLst>
          </p:cNvPr>
          <p:cNvPicPr>
            <a:picLocks noChangeAspect="1"/>
          </p:cNvPicPr>
          <p:nvPr/>
        </p:nvPicPr>
        <p:blipFill>
          <a:blip r:embed="rId2"/>
          <a:stretch>
            <a:fillRect/>
          </a:stretch>
        </p:blipFill>
        <p:spPr>
          <a:xfrm>
            <a:off x="1065159" y="1077437"/>
            <a:ext cx="2961732" cy="2176645"/>
          </a:xfrm>
          <a:prstGeom prst="rect">
            <a:avLst/>
          </a:prstGeom>
        </p:spPr>
      </p:pic>
      <p:pic>
        <p:nvPicPr>
          <p:cNvPr id="3" name="図 2">
            <a:extLst>
              <a:ext uri="{FF2B5EF4-FFF2-40B4-BE49-F238E27FC236}">
                <a16:creationId xmlns:a16="http://schemas.microsoft.com/office/drawing/2014/main" id="{0069F04D-A081-4FD6-B4C0-BC08F5438D80}"/>
              </a:ext>
            </a:extLst>
          </p:cNvPr>
          <p:cNvPicPr>
            <a:picLocks noChangeAspect="1"/>
          </p:cNvPicPr>
          <p:nvPr/>
        </p:nvPicPr>
        <p:blipFill>
          <a:blip r:embed="rId3"/>
          <a:stretch>
            <a:fillRect/>
          </a:stretch>
        </p:blipFill>
        <p:spPr>
          <a:xfrm>
            <a:off x="1093276" y="3484856"/>
            <a:ext cx="2933615" cy="2149382"/>
          </a:xfrm>
          <a:prstGeom prst="rect">
            <a:avLst/>
          </a:prstGeom>
        </p:spPr>
      </p:pic>
      <p:sp>
        <p:nvSpPr>
          <p:cNvPr id="4" name="テキスト ボックス 3">
            <a:extLst>
              <a:ext uri="{FF2B5EF4-FFF2-40B4-BE49-F238E27FC236}">
                <a16:creationId xmlns:a16="http://schemas.microsoft.com/office/drawing/2014/main" id="{B4DE1EF2-2BCD-4137-AD31-F0C0FB113620}"/>
              </a:ext>
            </a:extLst>
          </p:cNvPr>
          <p:cNvSpPr txBox="1"/>
          <p:nvPr/>
        </p:nvSpPr>
        <p:spPr>
          <a:xfrm>
            <a:off x="1827269" y="685816"/>
            <a:ext cx="1371600" cy="369332"/>
          </a:xfrm>
          <a:prstGeom prst="rect">
            <a:avLst/>
          </a:prstGeom>
          <a:noFill/>
        </p:spPr>
        <p:txBody>
          <a:bodyPr wrap="square" rtlCol="0">
            <a:spAutoFit/>
          </a:bodyPr>
          <a:lstStyle/>
          <a:p>
            <a:pPr algn="ctr"/>
            <a:r>
              <a:rPr kumimoji="1" lang="en-US" altLang="ja-JP" dirty="0"/>
              <a:t>n = 200</a:t>
            </a:r>
            <a:endParaRPr kumimoji="1" lang="ja-JP" altLang="en-US" dirty="0"/>
          </a:p>
        </p:txBody>
      </p:sp>
      <p:pic>
        <p:nvPicPr>
          <p:cNvPr id="6" name="図 5">
            <a:extLst>
              <a:ext uri="{FF2B5EF4-FFF2-40B4-BE49-F238E27FC236}">
                <a16:creationId xmlns:a16="http://schemas.microsoft.com/office/drawing/2014/main" id="{99282BEF-559D-4E86-8D70-4D4644FC0636}"/>
              </a:ext>
            </a:extLst>
          </p:cNvPr>
          <p:cNvPicPr>
            <a:picLocks noChangeAspect="1"/>
          </p:cNvPicPr>
          <p:nvPr/>
        </p:nvPicPr>
        <p:blipFill>
          <a:blip r:embed="rId4"/>
          <a:stretch>
            <a:fillRect/>
          </a:stretch>
        </p:blipFill>
        <p:spPr>
          <a:xfrm>
            <a:off x="4556048" y="1060831"/>
            <a:ext cx="3079904" cy="2255160"/>
          </a:xfrm>
          <a:prstGeom prst="rect">
            <a:avLst/>
          </a:prstGeom>
        </p:spPr>
      </p:pic>
      <p:sp>
        <p:nvSpPr>
          <p:cNvPr id="7" name="テキスト ボックス 6">
            <a:extLst>
              <a:ext uri="{FF2B5EF4-FFF2-40B4-BE49-F238E27FC236}">
                <a16:creationId xmlns:a16="http://schemas.microsoft.com/office/drawing/2014/main" id="{DD8CA3B3-2E82-4EBC-9439-18BD6939AA77}"/>
              </a:ext>
            </a:extLst>
          </p:cNvPr>
          <p:cNvSpPr txBox="1"/>
          <p:nvPr/>
        </p:nvSpPr>
        <p:spPr>
          <a:xfrm>
            <a:off x="5498624" y="685816"/>
            <a:ext cx="1371600" cy="369332"/>
          </a:xfrm>
          <a:prstGeom prst="rect">
            <a:avLst/>
          </a:prstGeom>
          <a:noFill/>
        </p:spPr>
        <p:txBody>
          <a:bodyPr wrap="square" rtlCol="0">
            <a:spAutoFit/>
          </a:bodyPr>
          <a:lstStyle/>
          <a:p>
            <a:pPr algn="ctr"/>
            <a:r>
              <a:rPr kumimoji="1" lang="en-US" altLang="ja-JP" dirty="0"/>
              <a:t>n = 500</a:t>
            </a:r>
            <a:endParaRPr kumimoji="1" lang="ja-JP" altLang="en-US" dirty="0"/>
          </a:p>
        </p:txBody>
      </p:sp>
      <p:sp>
        <p:nvSpPr>
          <p:cNvPr id="8" name="テキスト ボックス 7">
            <a:extLst>
              <a:ext uri="{FF2B5EF4-FFF2-40B4-BE49-F238E27FC236}">
                <a16:creationId xmlns:a16="http://schemas.microsoft.com/office/drawing/2014/main" id="{ADCBAB75-ED15-4911-96B6-E88BD2FD0DD1}"/>
              </a:ext>
            </a:extLst>
          </p:cNvPr>
          <p:cNvSpPr txBox="1"/>
          <p:nvPr/>
        </p:nvSpPr>
        <p:spPr>
          <a:xfrm>
            <a:off x="-122457" y="2013511"/>
            <a:ext cx="1371600" cy="369332"/>
          </a:xfrm>
          <a:prstGeom prst="rect">
            <a:avLst/>
          </a:prstGeom>
          <a:noFill/>
        </p:spPr>
        <p:txBody>
          <a:bodyPr wrap="square" rtlCol="0">
            <a:spAutoFit/>
          </a:bodyPr>
          <a:lstStyle/>
          <a:p>
            <a:pPr algn="ctr"/>
            <a:r>
              <a:rPr lang="en-US" altLang="ja-JP" dirty="0"/>
              <a:t>PCA</a:t>
            </a:r>
            <a:endParaRPr kumimoji="1" lang="ja-JP" altLang="en-US" dirty="0"/>
          </a:p>
        </p:txBody>
      </p:sp>
      <p:sp>
        <p:nvSpPr>
          <p:cNvPr id="9" name="テキスト ボックス 8">
            <a:extLst>
              <a:ext uri="{FF2B5EF4-FFF2-40B4-BE49-F238E27FC236}">
                <a16:creationId xmlns:a16="http://schemas.microsoft.com/office/drawing/2014/main" id="{9FEDDA82-C6E9-4BAD-927A-6D2D26CDE2FD}"/>
              </a:ext>
            </a:extLst>
          </p:cNvPr>
          <p:cNvSpPr txBox="1"/>
          <p:nvPr/>
        </p:nvSpPr>
        <p:spPr>
          <a:xfrm>
            <a:off x="-122457" y="4290492"/>
            <a:ext cx="1371600" cy="369332"/>
          </a:xfrm>
          <a:prstGeom prst="rect">
            <a:avLst/>
          </a:prstGeom>
          <a:noFill/>
        </p:spPr>
        <p:txBody>
          <a:bodyPr wrap="square" rtlCol="0">
            <a:spAutoFit/>
          </a:bodyPr>
          <a:lstStyle/>
          <a:p>
            <a:pPr algn="ctr"/>
            <a:r>
              <a:rPr kumimoji="1" lang="en-US" altLang="ja-JP" dirty="0" err="1"/>
              <a:t>tSN</a:t>
            </a:r>
            <a:r>
              <a:rPr lang="en-US" altLang="ja-JP" dirty="0" err="1"/>
              <a:t>E</a:t>
            </a:r>
            <a:endParaRPr kumimoji="1" lang="ja-JP" altLang="en-US" dirty="0"/>
          </a:p>
        </p:txBody>
      </p:sp>
      <p:pic>
        <p:nvPicPr>
          <p:cNvPr id="11" name="図 10">
            <a:extLst>
              <a:ext uri="{FF2B5EF4-FFF2-40B4-BE49-F238E27FC236}">
                <a16:creationId xmlns:a16="http://schemas.microsoft.com/office/drawing/2014/main" id="{FC69063B-E18F-4F8A-B0C8-FCACB80E51EA}"/>
              </a:ext>
            </a:extLst>
          </p:cNvPr>
          <p:cNvPicPr>
            <a:picLocks noChangeAspect="1"/>
          </p:cNvPicPr>
          <p:nvPr/>
        </p:nvPicPr>
        <p:blipFill>
          <a:blip r:embed="rId5"/>
          <a:stretch>
            <a:fillRect/>
          </a:stretch>
        </p:blipFill>
        <p:spPr>
          <a:xfrm>
            <a:off x="4767835" y="3498956"/>
            <a:ext cx="2833179" cy="2088025"/>
          </a:xfrm>
          <a:prstGeom prst="rect">
            <a:avLst/>
          </a:prstGeom>
        </p:spPr>
      </p:pic>
      <p:pic>
        <p:nvPicPr>
          <p:cNvPr id="13" name="図 12">
            <a:extLst>
              <a:ext uri="{FF2B5EF4-FFF2-40B4-BE49-F238E27FC236}">
                <a16:creationId xmlns:a16="http://schemas.microsoft.com/office/drawing/2014/main" id="{FC80FC91-7258-449A-8315-E58D1118478A}"/>
              </a:ext>
            </a:extLst>
          </p:cNvPr>
          <p:cNvPicPr>
            <a:picLocks noChangeAspect="1"/>
          </p:cNvPicPr>
          <p:nvPr/>
        </p:nvPicPr>
        <p:blipFill>
          <a:blip r:embed="rId6"/>
          <a:stretch>
            <a:fillRect/>
          </a:stretch>
        </p:blipFill>
        <p:spPr>
          <a:xfrm>
            <a:off x="8374547" y="1060831"/>
            <a:ext cx="3036156" cy="2206954"/>
          </a:xfrm>
          <a:prstGeom prst="rect">
            <a:avLst/>
          </a:prstGeom>
        </p:spPr>
      </p:pic>
      <p:sp>
        <p:nvSpPr>
          <p:cNvPr id="14" name="テキスト ボックス 13">
            <a:extLst>
              <a:ext uri="{FF2B5EF4-FFF2-40B4-BE49-F238E27FC236}">
                <a16:creationId xmlns:a16="http://schemas.microsoft.com/office/drawing/2014/main" id="{6D851DF1-FF22-4C3D-B495-EBEA7A53FC9C}"/>
              </a:ext>
            </a:extLst>
          </p:cNvPr>
          <p:cNvSpPr txBox="1"/>
          <p:nvPr/>
        </p:nvSpPr>
        <p:spPr>
          <a:xfrm>
            <a:off x="9321028" y="685816"/>
            <a:ext cx="1371600" cy="369332"/>
          </a:xfrm>
          <a:prstGeom prst="rect">
            <a:avLst/>
          </a:prstGeom>
          <a:noFill/>
        </p:spPr>
        <p:txBody>
          <a:bodyPr wrap="square" rtlCol="0">
            <a:spAutoFit/>
          </a:bodyPr>
          <a:lstStyle/>
          <a:p>
            <a:pPr algn="ctr"/>
            <a:r>
              <a:rPr kumimoji="1" lang="en-US" altLang="ja-JP" dirty="0"/>
              <a:t>n = 1000</a:t>
            </a:r>
            <a:endParaRPr kumimoji="1" lang="ja-JP" altLang="en-US" dirty="0"/>
          </a:p>
        </p:txBody>
      </p:sp>
      <p:pic>
        <p:nvPicPr>
          <p:cNvPr id="16" name="図 15">
            <a:extLst>
              <a:ext uri="{FF2B5EF4-FFF2-40B4-BE49-F238E27FC236}">
                <a16:creationId xmlns:a16="http://schemas.microsoft.com/office/drawing/2014/main" id="{1FFCE3D0-465C-4B95-8DA8-9277E90E5636}"/>
              </a:ext>
            </a:extLst>
          </p:cNvPr>
          <p:cNvPicPr>
            <a:picLocks noChangeAspect="1"/>
          </p:cNvPicPr>
          <p:nvPr/>
        </p:nvPicPr>
        <p:blipFill>
          <a:blip r:embed="rId7"/>
          <a:stretch>
            <a:fillRect/>
          </a:stretch>
        </p:blipFill>
        <p:spPr>
          <a:xfrm>
            <a:off x="8374549" y="3429001"/>
            <a:ext cx="2929100" cy="2149382"/>
          </a:xfrm>
          <a:prstGeom prst="rect">
            <a:avLst/>
          </a:prstGeom>
        </p:spPr>
      </p:pic>
      <p:sp>
        <p:nvSpPr>
          <p:cNvPr id="5" name="テキスト ボックス 4">
            <a:extLst>
              <a:ext uri="{FF2B5EF4-FFF2-40B4-BE49-F238E27FC236}">
                <a16:creationId xmlns:a16="http://schemas.microsoft.com/office/drawing/2014/main" id="{7C668274-2C26-82DF-C296-4125F16654AD}"/>
              </a:ext>
            </a:extLst>
          </p:cNvPr>
          <p:cNvSpPr txBox="1"/>
          <p:nvPr/>
        </p:nvSpPr>
        <p:spPr>
          <a:xfrm>
            <a:off x="3349485" y="170343"/>
            <a:ext cx="5493029" cy="400110"/>
          </a:xfrm>
          <a:prstGeom prst="rect">
            <a:avLst/>
          </a:prstGeom>
          <a:noFill/>
        </p:spPr>
        <p:txBody>
          <a:bodyPr wrap="square">
            <a:spAutoFit/>
          </a:bodyPr>
          <a:lstStyle/>
          <a:p>
            <a:pPr algn="ctr"/>
            <a:r>
              <a:rPr lang="en-US" altLang="ja-JP" sz="2000" dirty="0"/>
              <a:t>n</a:t>
            </a:r>
            <a:r>
              <a:rPr lang="ja-JP" altLang="en-US" sz="2000" dirty="0"/>
              <a:t>数</a:t>
            </a:r>
            <a:r>
              <a:rPr lang="en-US" altLang="ja-JP" sz="2000" dirty="0"/>
              <a:t>(</a:t>
            </a:r>
            <a:r>
              <a:rPr lang="ja-JP" altLang="en-US" sz="2000" dirty="0"/>
              <a:t>使用するデータの数</a:t>
            </a:r>
            <a:r>
              <a:rPr lang="en-US" altLang="ja-JP" sz="2000" dirty="0"/>
              <a:t>)</a:t>
            </a:r>
            <a:r>
              <a:rPr lang="ja-JP" altLang="en-US" sz="2000" dirty="0"/>
              <a:t>を変えたときの比較</a:t>
            </a:r>
          </a:p>
        </p:txBody>
      </p:sp>
      <p:sp>
        <p:nvSpPr>
          <p:cNvPr id="10" name="テキスト ボックス 9">
            <a:extLst>
              <a:ext uri="{FF2B5EF4-FFF2-40B4-BE49-F238E27FC236}">
                <a16:creationId xmlns:a16="http://schemas.microsoft.com/office/drawing/2014/main" id="{97BBA0BF-DE86-F936-1652-A1FC743FEE0B}"/>
              </a:ext>
            </a:extLst>
          </p:cNvPr>
          <p:cNvSpPr txBox="1"/>
          <p:nvPr/>
        </p:nvSpPr>
        <p:spPr>
          <a:xfrm>
            <a:off x="1249144" y="5800855"/>
            <a:ext cx="10161559" cy="1323439"/>
          </a:xfrm>
          <a:prstGeom prst="rect">
            <a:avLst/>
          </a:prstGeom>
          <a:noFill/>
        </p:spPr>
        <p:txBody>
          <a:bodyPr wrap="square">
            <a:spAutoFit/>
          </a:bodyPr>
          <a:lstStyle/>
          <a:p>
            <a:r>
              <a:rPr lang="ja-JP" altLang="en-US" sz="2000" dirty="0"/>
              <a:t>今回の高次元の次元削減</a:t>
            </a:r>
            <a:r>
              <a:rPr lang="en-US" altLang="ja-JP" sz="2000" dirty="0"/>
              <a:t>(784</a:t>
            </a:r>
            <a:r>
              <a:rPr lang="ja-JP" altLang="en-US" sz="2000" dirty="0"/>
              <a:t>次元→</a:t>
            </a:r>
            <a:r>
              <a:rPr lang="en-US" altLang="ja-JP" sz="2000" dirty="0"/>
              <a:t>2</a:t>
            </a:r>
            <a:r>
              <a:rPr lang="ja-JP" altLang="en-US" sz="2000" dirty="0"/>
              <a:t>次元</a:t>
            </a:r>
            <a:r>
              <a:rPr lang="en-US" altLang="ja-JP" sz="2000" dirty="0"/>
              <a:t>)</a:t>
            </a:r>
            <a:r>
              <a:rPr lang="ja-JP" altLang="en-US" sz="2000" dirty="0"/>
              <a:t>では</a:t>
            </a:r>
            <a:r>
              <a:rPr lang="en-US" altLang="ja-JP" sz="2000" dirty="0" err="1"/>
              <a:t>tSNE</a:t>
            </a:r>
            <a:r>
              <a:rPr lang="ja-JP" altLang="en-US" sz="2000" dirty="0"/>
              <a:t>の方がうまく分類できていることが分かりました（</a:t>
            </a:r>
            <a:r>
              <a:rPr lang="en-US" altLang="ja-JP" sz="2000" dirty="0" err="1"/>
              <a:t>tSNE</a:t>
            </a:r>
            <a:r>
              <a:rPr lang="ja-JP" altLang="en-US" sz="2000" dirty="0"/>
              <a:t>は可視化によく使われる手法で主成分分析より優れた解析手法というわけではありません）</a:t>
            </a:r>
            <a:endParaRPr lang="en-US" altLang="ja-JP" sz="2000" dirty="0"/>
          </a:p>
          <a:p>
            <a:endParaRPr lang="ja-JP" altLang="en-US" sz="2000" dirty="0"/>
          </a:p>
        </p:txBody>
      </p:sp>
    </p:spTree>
    <p:extLst>
      <p:ext uri="{BB962C8B-B14F-4D97-AF65-F5344CB8AC3E}">
        <p14:creationId xmlns:p14="http://schemas.microsoft.com/office/powerpoint/2010/main" val="968657140"/>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502956A-9D82-D064-91E0-9BA6BBD7678A}"/>
              </a:ext>
            </a:extLst>
          </p:cNvPr>
          <p:cNvSpPr txBox="1"/>
          <p:nvPr/>
        </p:nvSpPr>
        <p:spPr>
          <a:xfrm>
            <a:off x="3349485" y="322743"/>
            <a:ext cx="5493029" cy="584775"/>
          </a:xfrm>
          <a:prstGeom prst="rect">
            <a:avLst/>
          </a:prstGeom>
          <a:noFill/>
        </p:spPr>
        <p:txBody>
          <a:bodyPr wrap="square">
            <a:spAutoFit/>
          </a:bodyPr>
          <a:lstStyle/>
          <a:p>
            <a:pPr algn="ctr"/>
            <a:r>
              <a:rPr lang="ja-JP" altLang="en-US" sz="3200" dirty="0"/>
              <a:t>課題</a:t>
            </a:r>
          </a:p>
        </p:txBody>
      </p:sp>
      <p:sp>
        <p:nvSpPr>
          <p:cNvPr id="3" name="テキスト ボックス 2">
            <a:extLst>
              <a:ext uri="{FF2B5EF4-FFF2-40B4-BE49-F238E27FC236}">
                <a16:creationId xmlns:a16="http://schemas.microsoft.com/office/drawing/2014/main" id="{339DE000-7E33-D4FC-139E-F389BC4503D9}"/>
              </a:ext>
            </a:extLst>
          </p:cNvPr>
          <p:cNvSpPr txBox="1"/>
          <p:nvPr/>
        </p:nvSpPr>
        <p:spPr>
          <a:xfrm>
            <a:off x="1402081" y="1196503"/>
            <a:ext cx="9560559" cy="1938992"/>
          </a:xfrm>
          <a:prstGeom prst="rect">
            <a:avLst/>
          </a:prstGeom>
          <a:noFill/>
        </p:spPr>
        <p:txBody>
          <a:bodyPr wrap="square">
            <a:spAutoFit/>
          </a:bodyPr>
          <a:lstStyle/>
          <a:p>
            <a:r>
              <a:rPr lang="en-US" altLang="ja-JP" sz="2000" dirty="0" err="1"/>
              <a:t>fashionMNIST</a:t>
            </a:r>
            <a:r>
              <a:rPr lang="ja-JP" altLang="en-US" sz="2000" dirty="0"/>
              <a:t>の学習用のデータ</a:t>
            </a:r>
            <a:r>
              <a:rPr lang="en-US" altLang="ja-JP" sz="2000" dirty="0"/>
              <a:t>(</a:t>
            </a:r>
            <a:r>
              <a:rPr lang="en-US" altLang="ja-JP" sz="2000" dirty="0" err="1"/>
              <a:t>x_train</a:t>
            </a:r>
            <a:r>
              <a:rPr lang="en-US" altLang="ja-JP" sz="2000" dirty="0"/>
              <a:t>)</a:t>
            </a:r>
            <a:r>
              <a:rPr lang="ja-JP" altLang="en-US" sz="2000" dirty="0"/>
              <a:t>を使って教師無し学習をしてください</a:t>
            </a:r>
            <a:endParaRPr lang="en-US" altLang="ja-JP" sz="2000" dirty="0"/>
          </a:p>
          <a:p>
            <a:r>
              <a:rPr lang="ja-JP" altLang="en-US" sz="2000" dirty="0"/>
              <a:t>最初の</a:t>
            </a:r>
            <a:r>
              <a:rPr lang="en-US" altLang="ja-JP" sz="2000" dirty="0"/>
              <a:t>2000</a:t>
            </a:r>
            <a:r>
              <a:rPr lang="ja-JP" altLang="en-US" sz="2000" dirty="0"/>
              <a:t>個のデータを使用してください</a:t>
            </a:r>
            <a:endParaRPr lang="en-US" altLang="ja-JP" sz="2000" dirty="0"/>
          </a:p>
          <a:p>
            <a:r>
              <a:rPr lang="ja-JP" altLang="en-US" sz="2000" dirty="0"/>
              <a:t>極力きれいに分類された画像を提出して下さい</a:t>
            </a:r>
            <a:endParaRPr lang="en-US" altLang="ja-JP" sz="2000" dirty="0"/>
          </a:p>
          <a:p>
            <a:r>
              <a:rPr lang="ja-JP" altLang="en-US" sz="2000" dirty="0"/>
              <a:t>ラベルは</a:t>
            </a:r>
            <a:r>
              <a:rPr lang="en-US" altLang="ja-JP" sz="2000" dirty="0"/>
              <a:t>0~9</a:t>
            </a:r>
            <a:r>
              <a:rPr lang="ja-JP" altLang="en-US" sz="2000" dirty="0"/>
              <a:t>でいいです</a:t>
            </a:r>
            <a:endParaRPr lang="en-US" altLang="ja-JP" sz="2000" dirty="0"/>
          </a:p>
          <a:p>
            <a:r>
              <a:rPr lang="ja-JP" altLang="en-US" sz="2000" dirty="0"/>
              <a:t>皆同じ画像にはなりません</a:t>
            </a:r>
            <a:endParaRPr lang="en-US" altLang="ja-JP" sz="2000" dirty="0"/>
          </a:p>
          <a:p>
            <a:r>
              <a:rPr lang="ja-JP" altLang="en-US" sz="2000" dirty="0"/>
              <a:t>（余力のある人はラベルを置き換えられるか試してみましょう）</a:t>
            </a:r>
          </a:p>
        </p:txBody>
      </p:sp>
      <p:pic>
        <p:nvPicPr>
          <p:cNvPr id="5" name="図 4">
            <a:extLst>
              <a:ext uri="{FF2B5EF4-FFF2-40B4-BE49-F238E27FC236}">
                <a16:creationId xmlns:a16="http://schemas.microsoft.com/office/drawing/2014/main" id="{60D42834-C46B-8A9B-97FE-9E1CC3E882DF}"/>
              </a:ext>
            </a:extLst>
          </p:cNvPr>
          <p:cNvPicPr>
            <a:picLocks noChangeAspect="1"/>
          </p:cNvPicPr>
          <p:nvPr/>
        </p:nvPicPr>
        <p:blipFill>
          <a:blip r:embed="rId2"/>
          <a:stretch>
            <a:fillRect/>
          </a:stretch>
        </p:blipFill>
        <p:spPr>
          <a:xfrm>
            <a:off x="6523201" y="3429000"/>
            <a:ext cx="4638625" cy="2756819"/>
          </a:xfrm>
          <a:prstGeom prst="rect">
            <a:avLst/>
          </a:prstGeom>
        </p:spPr>
      </p:pic>
      <p:pic>
        <p:nvPicPr>
          <p:cNvPr id="7" name="図 6">
            <a:extLst>
              <a:ext uri="{FF2B5EF4-FFF2-40B4-BE49-F238E27FC236}">
                <a16:creationId xmlns:a16="http://schemas.microsoft.com/office/drawing/2014/main" id="{ACAED293-EA69-7F8E-B025-5BFB080AC19F}"/>
              </a:ext>
            </a:extLst>
          </p:cNvPr>
          <p:cNvPicPr>
            <a:picLocks noChangeAspect="1"/>
          </p:cNvPicPr>
          <p:nvPr/>
        </p:nvPicPr>
        <p:blipFill>
          <a:blip r:embed="rId3"/>
          <a:stretch>
            <a:fillRect/>
          </a:stretch>
        </p:blipFill>
        <p:spPr>
          <a:xfrm>
            <a:off x="853869" y="3444343"/>
            <a:ext cx="4002611" cy="2960000"/>
          </a:xfrm>
          <a:prstGeom prst="rect">
            <a:avLst/>
          </a:prstGeom>
        </p:spPr>
      </p:pic>
    </p:spTree>
    <p:extLst>
      <p:ext uri="{BB962C8B-B14F-4D97-AF65-F5344CB8AC3E}">
        <p14:creationId xmlns:p14="http://schemas.microsoft.com/office/powerpoint/2010/main" val="416826300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次元削減の例：主成分分析">
            <a:extLst>
              <a:ext uri="{FF2B5EF4-FFF2-40B4-BE49-F238E27FC236}">
                <a16:creationId xmlns:a16="http://schemas.microsoft.com/office/drawing/2014/main" id="{570E1ED8-A4F3-4B52-817F-0134214BD078}"/>
              </a:ext>
            </a:extLst>
          </p:cNvPr>
          <p:cNvSpPr txBox="1"/>
          <p:nvPr/>
        </p:nvSpPr>
        <p:spPr>
          <a:xfrm>
            <a:off x="2780145" y="323884"/>
            <a:ext cx="6149119"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t>アイリスのデータセットは</a:t>
            </a:r>
            <a:r>
              <a:rPr lang="en-US" altLang="ja-JP" sz="2050" dirty="0"/>
              <a:t>scikit-learn</a:t>
            </a:r>
            <a:r>
              <a:rPr lang="ja-JP" altLang="en-US" sz="2050" dirty="0"/>
              <a:t>に入っている</a:t>
            </a:r>
            <a:endParaRPr sz="2050" dirty="0"/>
          </a:p>
        </p:txBody>
      </p:sp>
      <p:sp>
        <p:nvSpPr>
          <p:cNvPr id="18" name="テキスト ボックス 17">
            <a:extLst>
              <a:ext uri="{FF2B5EF4-FFF2-40B4-BE49-F238E27FC236}">
                <a16:creationId xmlns:a16="http://schemas.microsoft.com/office/drawing/2014/main" id="{C37456FA-0B96-40B3-8EE1-BBD7F9615721}"/>
              </a:ext>
            </a:extLst>
          </p:cNvPr>
          <p:cNvSpPr txBox="1"/>
          <p:nvPr/>
        </p:nvSpPr>
        <p:spPr>
          <a:xfrm>
            <a:off x="3332284" y="900071"/>
            <a:ext cx="4961111" cy="923330"/>
          </a:xfrm>
          <a:prstGeom prst="rect">
            <a:avLst/>
          </a:prstGeom>
          <a:solidFill>
            <a:schemeClr val="accent2">
              <a:lumMod val="40000"/>
              <a:lumOff val="60000"/>
            </a:schemeClr>
          </a:solidFill>
        </p:spPr>
        <p:txBody>
          <a:bodyPr wrap="square">
            <a:spAutoFit/>
          </a:bodyPr>
          <a:lstStyle/>
          <a:p>
            <a:r>
              <a:rPr lang="en-US" altLang="ja-JP" dirty="0"/>
              <a:t>from </a:t>
            </a:r>
            <a:r>
              <a:rPr lang="en-US" altLang="ja-JP" dirty="0" err="1"/>
              <a:t>sklearn.datasets</a:t>
            </a:r>
            <a:r>
              <a:rPr lang="en-US" altLang="ja-JP" dirty="0"/>
              <a:t> import </a:t>
            </a:r>
            <a:r>
              <a:rPr lang="en-US" altLang="ja-JP" dirty="0" err="1"/>
              <a:t>load_iris</a:t>
            </a:r>
            <a:endParaRPr lang="en-US" altLang="ja-JP" dirty="0"/>
          </a:p>
          <a:p>
            <a:r>
              <a:rPr lang="en-US" altLang="ja-JP" dirty="0"/>
              <a:t>iris = </a:t>
            </a:r>
            <a:r>
              <a:rPr lang="en-US" altLang="ja-JP" dirty="0" err="1"/>
              <a:t>load_iris</a:t>
            </a:r>
            <a:r>
              <a:rPr lang="en-US" altLang="ja-JP" dirty="0"/>
              <a:t>()</a:t>
            </a:r>
          </a:p>
          <a:p>
            <a:r>
              <a:rPr lang="en-US" altLang="ja-JP" dirty="0"/>
              <a:t>print(iris)</a:t>
            </a:r>
          </a:p>
        </p:txBody>
      </p:sp>
      <p:pic>
        <p:nvPicPr>
          <p:cNvPr id="3" name="図 2">
            <a:extLst>
              <a:ext uri="{FF2B5EF4-FFF2-40B4-BE49-F238E27FC236}">
                <a16:creationId xmlns:a16="http://schemas.microsoft.com/office/drawing/2014/main" id="{98FE7A1E-DCCD-AD03-AA2E-C9BCA7185EB7}"/>
              </a:ext>
            </a:extLst>
          </p:cNvPr>
          <p:cNvPicPr>
            <a:picLocks noChangeAspect="1"/>
          </p:cNvPicPr>
          <p:nvPr/>
        </p:nvPicPr>
        <p:blipFill>
          <a:blip r:embed="rId2"/>
          <a:stretch>
            <a:fillRect/>
          </a:stretch>
        </p:blipFill>
        <p:spPr>
          <a:xfrm>
            <a:off x="1326646" y="2226960"/>
            <a:ext cx="4011275" cy="4400647"/>
          </a:xfrm>
          <a:prstGeom prst="rect">
            <a:avLst/>
          </a:prstGeom>
        </p:spPr>
      </p:pic>
      <p:pic>
        <p:nvPicPr>
          <p:cNvPr id="5" name="図 4">
            <a:extLst>
              <a:ext uri="{FF2B5EF4-FFF2-40B4-BE49-F238E27FC236}">
                <a16:creationId xmlns:a16="http://schemas.microsoft.com/office/drawing/2014/main" id="{D8689E98-2147-B018-DDD2-6A6BFBDE9F1C}"/>
              </a:ext>
            </a:extLst>
          </p:cNvPr>
          <p:cNvPicPr>
            <a:picLocks noChangeAspect="1"/>
          </p:cNvPicPr>
          <p:nvPr/>
        </p:nvPicPr>
        <p:blipFill>
          <a:blip r:embed="rId3"/>
          <a:stretch>
            <a:fillRect/>
          </a:stretch>
        </p:blipFill>
        <p:spPr>
          <a:xfrm>
            <a:off x="6096000" y="2764009"/>
            <a:ext cx="5913395" cy="3863598"/>
          </a:xfrm>
          <a:prstGeom prst="rect">
            <a:avLst/>
          </a:prstGeom>
        </p:spPr>
      </p:pic>
    </p:spTree>
    <p:extLst>
      <p:ext uri="{BB962C8B-B14F-4D97-AF65-F5344CB8AC3E}">
        <p14:creationId xmlns:p14="http://schemas.microsoft.com/office/powerpoint/2010/main" val="170526416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次元削減の例：主成分分析">
            <a:extLst>
              <a:ext uri="{FF2B5EF4-FFF2-40B4-BE49-F238E27FC236}">
                <a16:creationId xmlns:a16="http://schemas.microsoft.com/office/drawing/2014/main" id="{570E1ED8-A4F3-4B52-817F-0134214BD078}"/>
              </a:ext>
            </a:extLst>
          </p:cNvPr>
          <p:cNvSpPr txBox="1"/>
          <p:nvPr/>
        </p:nvSpPr>
        <p:spPr>
          <a:xfrm>
            <a:off x="4345029" y="215658"/>
            <a:ext cx="2614498"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en-US" sz="2050" dirty="0" err="1"/>
              <a:t>load_iris</a:t>
            </a:r>
            <a:r>
              <a:rPr lang="en-US" sz="2050" dirty="0"/>
              <a:t>(=iris)</a:t>
            </a:r>
            <a:r>
              <a:rPr lang="ja-JP" altLang="en-US" sz="2050" dirty="0"/>
              <a:t>の中身</a:t>
            </a:r>
            <a:endParaRPr sz="2050" dirty="0"/>
          </a:p>
        </p:txBody>
      </p:sp>
      <p:sp>
        <p:nvSpPr>
          <p:cNvPr id="18" name="テキスト ボックス 17">
            <a:extLst>
              <a:ext uri="{FF2B5EF4-FFF2-40B4-BE49-F238E27FC236}">
                <a16:creationId xmlns:a16="http://schemas.microsoft.com/office/drawing/2014/main" id="{C37456FA-0B96-40B3-8EE1-BBD7F9615721}"/>
              </a:ext>
            </a:extLst>
          </p:cNvPr>
          <p:cNvSpPr txBox="1"/>
          <p:nvPr/>
        </p:nvSpPr>
        <p:spPr>
          <a:xfrm>
            <a:off x="1054771" y="724198"/>
            <a:ext cx="9195015" cy="1200329"/>
          </a:xfrm>
          <a:prstGeom prst="rect">
            <a:avLst/>
          </a:prstGeom>
          <a:solidFill>
            <a:schemeClr val="accent2">
              <a:lumMod val="40000"/>
              <a:lumOff val="60000"/>
            </a:schemeClr>
          </a:solidFill>
        </p:spPr>
        <p:txBody>
          <a:bodyPr wrap="square">
            <a:spAutoFit/>
          </a:bodyPr>
          <a:lstStyle/>
          <a:p>
            <a:r>
              <a:rPr lang="en-US" altLang="ja-JP" dirty="0"/>
              <a:t>         {      ‘data’ : </a:t>
            </a:r>
            <a:r>
              <a:rPr lang="ja-JP" altLang="en-US" dirty="0"/>
              <a:t>特徴量のデータ</a:t>
            </a:r>
            <a:r>
              <a:rPr lang="en-US" altLang="ja-JP" dirty="0"/>
              <a:t>,</a:t>
            </a:r>
          </a:p>
          <a:p>
            <a:r>
              <a:rPr lang="en-US" altLang="ja-JP" dirty="0"/>
              <a:t>              ‘target’ : </a:t>
            </a:r>
            <a:r>
              <a:rPr lang="ja-JP" altLang="en-US" dirty="0"/>
              <a:t>正解ラベル</a:t>
            </a:r>
            <a:r>
              <a:rPr lang="en-US" altLang="ja-JP" dirty="0"/>
              <a:t>(</a:t>
            </a:r>
            <a:r>
              <a:rPr lang="ja-JP" altLang="en-US" dirty="0"/>
              <a:t>ヒオウギアヤメ</a:t>
            </a:r>
            <a:r>
              <a:rPr lang="en-US" altLang="ja-JP" dirty="0"/>
              <a:t>=0, </a:t>
            </a:r>
            <a:r>
              <a:rPr lang="ja-JP" altLang="en-US" dirty="0"/>
              <a:t>ブルーフラッグ</a:t>
            </a:r>
            <a:r>
              <a:rPr lang="en-US" altLang="ja-JP" dirty="0"/>
              <a:t>=1, </a:t>
            </a:r>
            <a:r>
              <a:rPr lang="ja-JP" altLang="en-US" dirty="0"/>
              <a:t>バージニカ</a:t>
            </a:r>
            <a:r>
              <a:rPr lang="en-US" altLang="ja-JP" dirty="0"/>
              <a:t>=2),</a:t>
            </a:r>
          </a:p>
          <a:p>
            <a:r>
              <a:rPr lang="en-US" altLang="ja-JP" dirty="0"/>
              <a:t>  ‘</a:t>
            </a:r>
            <a:r>
              <a:rPr lang="en-US" altLang="ja-JP" dirty="0" err="1"/>
              <a:t>target_names</a:t>
            </a:r>
            <a:r>
              <a:rPr lang="en-US" altLang="ja-JP" dirty="0"/>
              <a:t>’ : array[‘</a:t>
            </a:r>
            <a:r>
              <a:rPr lang="en-US" altLang="ja-JP" dirty="0" err="1"/>
              <a:t>setosa</a:t>
            </a:r>
            <a:r>
              <a:rPr lang="en-US" altLang="ja-JP" dirty="0"/>
              <a:t>’, ‘versicolor’, ‘virginica’],</a:t>
            </a:r>
          </a:p>
          <a:p>
            <a:r>
              <a:rPr lang="en-US" altLang="ja-JP" dirty="0"/>
              <a:t>             ‘</a:t>
            </a:r>
            <a:r>
              <a:rPr lang="en-US" altLang="ja-JP" dirty="0" err="1"/>
              <a:t>DESCR</a:t>
            </a:r>
            <a:r>
              <a:rPr lang="en-US" altLang="ja-JP" dirty="0"/>
              <a:t>’: </a:t>
            </a:r>
            <a:r>
              <a:rPr lang="en-US" altLang="ja-JP" dirty="0" err="1"/>
              <a:t>load_iris</a:t>
            </a:r>
            <a:r>
              <a:rPr lang="ja-JP" altLang="en-US" dirty="0"/>
              <a:t>の説明                 </a:t>
            </a:r>
            <a:r>
              <a:rPr lang="en-US" altLang="ja-JP" dirty="0"/>
              <a:t>}</a:t>
            </a:r>
          </a:p>
        </p:txBody>
      </p:sp>
      <p:sp>
        <p:nvSpPr>
          <p:cNvPr id="2" name="次元削減の例：主成分分析">
            <a:extLst>
              <a:ext uri="{FF2B5EF4-FFF2-40B4-BE49-F238E27FC236}">
                <a16:creationId xmlns:a16="http://schemas.microsoft.com/office/drawing/2014/main" id="{48F736DB-2A0C-87E3-6788-D81BD419BFB3}"/>
              </a:ext>
            </a:extLst>
          </p:cNvPr>
          <p:cNvSpPr txBox="1"/>
          <p:nvPr/>
        </p:nvSpPr>
        <p:spPr>
          <a:xfrm>
            <a:off x="1012076" y="2138778"/>
            <a:ext cx="10167848" cy="6822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t>これらのデータは変数名</a:t>
            </a:r>
            <a:r>
              <a:rPr lang="en-US" altLang="ja-JP" sz="2050" dirty="0"/>
              <a:t>.data</a:t>
            </a:r>
            <a:r>
              <a:rPr lang="ja-JP" altLang="en-US" sz="2050" dirty="0"/>
              <a:t>、変数名</a:t>
            </a:r>
            <a:r>
              <a:rPr lang="en-US" altLang="ja-JP" sz="2050" dirty="0"/>
              <a:t>.target</a:t>
            </a:r>
            <a:r>
              <a:rPr lang="ja-JP" altLang="en-US" sz="2050" dirty="0"/>
              <a:t>、変数名</a:t>
            </a:r>
            <a:r>
              <a:rPr lang="en-US" altLang="ja-JP" sz="2050" dirty="0"/>
              <a:t>.</a:t>
            </a:r>
            <a:r>
              <a:rPr lang="en-US" altLang="ja-JP" sz="2050" dirty="0" err="1"/>
              <a:t>target_names</a:t>
            </a:r>
            <a:r>
              <a:rPr lang="ja-JP" altLang="en-US" sz="2050" dirty="0"/>
              <a:t>、変数名</a:t>
            </a:r>
            <a:r>
              <a:rPr lang="en-US" altLang="ja-JP" sz="2050" dirty="0"/>
              <a:t>.</a:t>
            </a:r>
            <a:r>
              <a:rPr lang="en-US" altLang="ja-JP" sz="2050" dirty="0" err="1"/>
              <a:t>DESCR</a:t>
            </a:r>
            <a:endParaRPr lang="en-US" altLang="ja-JP" sz="2050" dirty="0"/>
          </a:p>
          <a:p>
            <a:r>
              <a:rPr lang="ja-JP" altLang="en-US" sz="2050" dirty="0"/>
              <a:t>と書くことで取得できます</a:t>
            </a:r>
            <a:r>
              <a:rPr lang="en-US" altLang="ja-JP" sz="2050" dirty="0"/>
              <a:t>(</a:t>
            </a:r>
            <a:r>
              <a:rPr lang="ja-JP" altLang="en-US" sz="2050" dirty="0"/>
              <a:t>中身は全て</a:t>
            </a:r>
            <a:r>
              <a:rPr lang="en-US" altLang="ja-JP" sz="2050" dirty="0" err="1"/>
              <a:t>numpy</a:t>
            </a:r>
            <a:r>
              <a:rPr lang="ja-JP" altLang="en-US" sz="2050" dirty="0"/>
              <a:t>配列</a:t>
            </a:r>
            <a:r>
              <a:rPr lang="en-US" altLang="ja-JP" sz="2050" dirty="0"/>
              <a:t>)</a:t>
            </a:r>
            <a:endParaRPr sz="2050" dirty="0"/>
          </a:p>
        </p:txBody>
      </p:sp>
      <p:sp>
        <p:nvSpPr>
          <p:cNvPr id="6" name="テキスト ボックス 5">
            <a:extLst>
              <a:ext uri="{FF2B5EF4-FFF2-40B4-BE49-F238E27FC236}">
                <a16:creationId xmlns:a16="http://schemas.microsoft.com/office/drawing/2014/main" id="{198B7C1C-38CA-2EEA-7AF8-B665AA50BBDD}"/>
              </a:ext>
            </a:extLst>
          </p:cNvPr>
          <p:cNvSpPr txBox="1"/>
          <p:nvPr/>
        </p:nvSpPr>
        <p:spPr>
          <a:xfrm>
            <a:off x="859196" y="3333307"/>
            <a:ext cx="2957892" cy="923330"/>
          </a:xfrm>
          <a:prstGeom prst="rect">
            <a:avLst/>
          </a:prstGeom>
          <a:solidFill>
            <a:schemeClr val="accent2">
              <a:lumMod val="40000"/>
              <a:lumOff val="60000"/>
            </a:schemeClr>
          </a:solidFill>
        </p:spPr>
        <p:txBody>
          <a:bodyPr wrap="square">
            <a:spAutoFit/>
          </a:bodyPr>
          <a:lstStyle/>
          <a:p>
            <a:r>
              <a:rPr lang="ja-JP" altLang="en-US" dirty="0"/>
              <a:t>print(iris.data)</a:t>
            </a:r>
          </a:p>
          <a:p>
            <a:r>
              <a:rPr lang="ja-JP" altLang="en-US" dirty="0"/>
              <a:t>print(iris.target_names)</a:t>
            </a:r>
          </a:p>
          <a:p>
            <a:r>
              <a:rPr lang="ja-JP" altLang="en-US" dirty="0"/>
              <a:t>print(iris.target)</a:t>
            </a:r>
          </a:p>
        </p:txBody>
      </p:sp>
    </p:spTree>
    <p:extLst>
      <p:ext uri="{BB962C8B-B14F-4D97-AF65-F5344CB8AC3E}">
        <p14:creationId xmlns:p14="http://schemas.microsoft.com/office/powerpoint/2010/main" val="6999037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次元削減の例：主成分分析">
            <a:extLst>
              <a:ext uri="{FF2B5EF4-FFF2-40B4-BE49-F238E27FC236}">
                <a16:creationId xmlns:a16="http://schemas.microsoft.com/office/drawing/2014/main" id="{570E1ED8-A4F3-4B52-817F-0134214BD078}"/>
              </a:ext>
            </a:extLst>
          </p:cNvPr>
          <p:cNvSpPr txBox="1"/>
          <p:nvPr/>
        </p:nvSpPr>
        <p:spPr>
          <a:xfrm>
            <a:off x="4345029" y="215658"/>
            <a:ext cx="2614498"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en-US" sz="2050" dirty="0" err="1"/>
              <a:t>load_iris</a:t>
            </a:r>
            <a:r>
              <a:rPr lang="en-US" sz="2050" dirty="0"/>
              <a:t>(=iris)</a:t>
            </a:r>
            <a:r>
              <a:rPr lang="ja-JP" altLang="en-US" sz="2050" dirty="0"/>
              <a:t>の中身</a:t>
            </a:r>
            <a:endParaRPr sz="2050" dirty="0"/>
          </a:p>
        </p:txBody>
      </p:sp>
      <p:sp>
        <p:nvSpPr>
          <p:cNvPr id="2" name="次元削減の例：主成分分析">
            <a:extLst>
              <a:ext uri="{FF2B5EF4-FFF2-40B4-BE49-F238E27FC236}">
                <a16:creationId xmlns:a16="http://schemas.microsoft.com/office/drawing/2014/main" id="{48F736DB-2A0C-87E3-6788-D81BD419BFB3}"/>
              </a:ext>
            </a:extLst>
          </p:cNvPr>
          <p:cNvSpPr txBox="1"/>
          <p:nvPr/>
        </p:nvSpPr>
        <p:spPr>
          <a:xfrm>
            <a:off x="1012076" y="2138778"/>
            <a:ext cx="10167848" cy="6822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t>これらのデータは変数名</a:t>
            </a:r>
            <a:r>
              <a:rPr lang="en-US" altLang="ja-JP" sz="2050" dirty="0"/>
              <a:t>.data</a:t>
            </a:r>
            <a:r>
              <a:rPr lang="ja-JP" altLang="en-US" sz="2050" dirty="0"/>
              <a:t>、変数名</a:t>
            </a:r>
            <a:r>
              <a:rPr lang="en-US" altLang="ja-JP" sz="2050" dirty="0"/>
              <a:t>.target</a:t>
            </a:r>
            <a:r>
              <a:rPr lang="ja-JP" altLang="en-US" sz="2050" dirty="0"/>
              <a:t>、変数名</a:t>
            </a:r>
            <a:r>
              <a:rPr lang="en-US" altLang="ja-JP" sz="2050" dirty="0"/>
              <a:t>.</a:t>
            </a:r>
            <a:r>
              <a:rPr lang="en-US" altLang="ja-JP" sz="2050" dirty="0" err="1"/>
              <a:t>target_names</a:t>
            </a:r>
            <a:r>
              <a:rPr lang="ja-JP" altLang="en-US" sz="2050" dirty="0"/>
              <a:t>、変数名</a:t>
            </a:r>
            <a:r>
              <a:rPr lang="en-US" altLang="ja-JP" sz="2050" dirty="0"/>
              <a:t>.</a:t>
            </a:r>
            <a:r>
              <a:rPr lang="en-US" altLang="ja-JP" sz="2050" dirty="0" err="1"/>
              <a:t>DESCR</a:t>
            </a:r>
            <a:endParaRPr lang="en-US" altLang="ja-JP" sz="2050" dirty="0"/>
          </a:p>
          <a:p>
            <a:r>
              <a:rPr lang="ja-JP" altLang="en-US" sz="2050" dirty="0"/>
              <a:t>と書くことで取得できます</a:t>
            </a:r>
            <a:r>
              <a:rPr lang="en-US" altLang="ja-JP" sz="2050" dirty="0"/>
              <a:t>(</a:t>
            </a:r>
            <a:r>
              <a:rPr lang="ja-JP" altLang="en-US" sz="2050" dirty="0"/>
              <a:t>中身は全て</a:t>
            </a:r>
            <a:r>
              <a:rPr lang="en-US" altLang="ja-JP" sz="2050" dirty="0" err="1"/>
              <a:t>numpy</a:t>
            </a:r>
            <a:r>
              <a:rPr lang="ja-JP" altLang="en-US" sz="2050" dirty="0"/>
              <a:t>配列</a:t>
            </a:r>
            <a:r>
              <a:rPr lang="en-US" altLang="ja-JP" sz="2050" dirty="0"/>
              <a:t>)</a:t>
            </a:r>
            <a:endParaRPr sz="2050" dirty="0"/>
          </a:p>
        </p:txBody>
      </p:sp>
      <p:sp>
        <p:nvSpPr>
          <p:cNvPr id="6" name="テキスト ボックス 5">
            <a:extLst>
              <a:ext uri="{FF2B5EF4-FFF2-40B4-BE49-F238E27FC236}">
                <a16:creationId xmlns:a16="http://schemas.microsoft.com/office/drawing/2014/main" id="{198B7C1C-38CA-2EEA-7AF8-B665AA50BBDD}"/>
              </a:ext>
            </a:extLst>
          </p:cNvPr>
          <p:cNvSpPr txBox="1"/>
          <p:nvPr/>
        </p:nvSpPr>
        <p:spPr>
          <a:xfrm>
            <a:off x="859196" y="3333307"/>
            <a:ext cx="2957892" cy="923330"/>
          </a:xfrm>
          <a:prstGeom prst="rect">
            <a:avLst/>
          </a:prstGeom>
          <a:solidFill>
            <a:schemeClr val="accent2">
              <a:lumMod val="40000"/>
              <a:lumOff val="60000"/>
            </a:schemeClr>
          </a:solidFill>
        </p:spPr>
        <p:txBody>
          <a:bodyPr wrap="square">
            <a:spAutoFit/>
          </a:bodyPr>
          <a:lstStyle/>
          <a:p>
            <a:r>
              <a:rPr lang="ja-JP" altLang="en-US" dirty="0"/>
              <a:t>print(iris.data)</a:t>
            </a:r>
          </a:p>
          <a:p>
            <a:r>
              <a:rPr lang="ja-JP" altLang="en-US" dirty="0"/>
              <a:t>print(iris.target_names)</a:t>
            </a:r>
          </a:p>
          <a:p>
            <a:r>
              <a:rPr lang="ja-JP" altLang="en-US" dirty="0"/>
              <a:t>print(iris.target)</a:t>
            </a:r>
          </a:p>
        </p:txBody>
      </p:sp>
      <p:pic>
        <p:nvPicPr>
          <p:cNvPr id="8" name="図 7">
            <a:extLst>
              <a:ext uri="{FF2B5EF4-FFF2-40B4-BE49-F238E27FC236}">
                <a16:creationId xmlns:a16="http://schemas.microsoft.com/office/drawing/2014/main" id="{ED03FB57-73C1-C5E7-A6F0-8F6310C591A5}"/>
              </a:ext>
            </a:extLst>
          </p:cNvPr>
          <p:cNvPicPr>
            <a:picLocks noChangeAspect="1"/>
          </p:cNvPicPr>
          <p:nvPr/>
        </p:nvPicPr>
        <p:blipFill>
          <a:blip r:embed="rId2"/>
          <a:stretch>
            <a:fillRect/>
          </a:stretch>
        </p:blipFill>
        <p:spPr>
          <a:xfrm>
            <a:off x="4610861" y="3050460"/>
            <a:ext cx="2480241" cy="3561156"/>
          </a:xfrm>
          <a:prstGeom prst="rect">
            <a:avLst/>
          </a:prstGeom>
        </p:spPr>
      </p:pic>
      <p:pic>
        <p:nvPicPr>
          <p:cNvPr id="9" name="図 8">
            <a:extLst>
              <a:ext uri="{FF2B5EF4-FFF2-40B4-BE49-F238E27FC236}">
                <a16:creationId xmlns:a16="http://schemas.microsoft.com/office/drawing/2014/main" id="{C7D9BF64-DD06-77A5-E62E-A758332719E1}"/>
              </a:ext>
            </a:extLst>
          </p:cNvPr>
          <p:cNvPicPr>
            <a:picLocks noChangeAspect="1"/>
          </p:cNvPicPr>
          <p:nvPr/>
        </p:nvPicPr>
        <p:blipFill rotWithShape="1">
          <a:blip r:embed="rId3"/>
          <a:srcRect b="25655"/>
          <a:stretch/>
        </p:blipFill>
        <p:spPr>
          <a:xfrm>
            <a:off x="7699972" y="3050460"/>
            <a:ext cx="4057114" cy="2085066"/>
          </a:xfrm>
          <a:prstGeom prst="rect">
            <a:avLst/>
          </a:prstGeom>
        </p:spPr>
      </p:pic>
      <p:sp>
        <p:nvSpPr>
          <p:cNvPr id="11" name="テキスト ボックス 10">
            <a:extLst>
              <a:ext uri="{FF2B5EF4-FFF2-40B4-BE49-F238E27FC236}">
                <a16:creationId xmlns:a16="http://schemas.microsoft.com/office/drawing/2014/main" id="{0F2D6EDC-BA78-EB2B-EF75-3F5015A62EF1}"/>
              </a:ext>
            </a:extLst>
          </p:cNvPr>
          <p:cNvSpPr txBox="1"/>
          <p:nvPr/>
        </p:nvSpPr>
        <p:spPr>
          <a:xfrm>
            <a:off x="8346558" y="5594415"/>
            <a:ext cx="2937244" cy="369332"/>
          </a:xfrm>
          <a:prstGeom prst="rect">
            <a:avLst/>
          </a:prstGeom>
          <a:noFill/>
        </p:spPr>
        <p:txBody>
          <a:bodyPr wrap="square">
            <a:spAutoFit/>
          </a:bodyPr>
          <a:lstStyle/>
          <a:p>
            <a:r>
              <a:rPr lang="en-US" altLang="ja-JP" sz="1800" dirty="0"/>
              <a:t>(</a:t>
            </a:r>
            <a:r>
              <a:rPr lang="ja-JP" altLang="en-US" sz="1800" dirty="0"/>
              <a:t>入門で扱っていたデータ</a:t>
            </a:r>
            <a:r>
              <a:rPr lang="en-US" altLang="ja-JP" sz="1800" dirty="0"/>
              <a:t>)</a:t>
            </a:r>
            <a:endParaRPr lang="ja-JP" altLang="en-US" dirty="0"/>
          </a:p>
        </p:txBody>
      </p:sp>
      <p:sp>
        <p:nvSpPr>
          <p:cNvPr id="3" name="テキスト ボックス 2">
            <a:extLst>
              <a:ext uri="{FF2B5EF4-FFF2-40B4-BE49-F238E27FC236}">
                <a16:creationId xmlns:a16="http://schemas.microsoft.com/office/drawing/2014/main" id="{6CA8BF0E-8185-7B1F-FEFF-5A0376419BD0}"/>
              </a:ext>
            </a:extLst>
          </p:cNvPr>
          <p:cNvSpPr txBox="1"/>
          <p:nvPr/>
        </p:nvSpPr>
        <p:spPr>
          <a:xfrm>
            <a:off x="1054771" y="724198"/>
            <a:ext cx="9195015" cy="1200329"/>
          </a:xfrm>
          <a:prstGeom prst="rect">
            <a:avLst/>
          </a:prstGeom>
          <a:solidFill>
            <a:schemeClr val="accent2">
              <a:lumMod val="40000"/>
              <a:lumOff val="60000"/>
            </a:schemeClr>
          </a:solidFill>
        </p:spPr>
        <p:txBody>
          <a:bodyPr wrap="square">
            <a:spAutoFit/>
          </a:bodyPr>
          <a:lstStyle/>
          <a:p>
            <a:r>
              <a:rPr lang="en-US" altLang="ja-JP" dirty="0"/>
              <a:t>         {      ‘data’ : </a:t>
            </a:r>
            <a:r>
              <a:rPr lang="ja-JP" altLang="en-US" dirty="0"/>
              <a:t>特徴量のデータ</a:t>
            </a:r>
            <a:r>
              <a:rPr lang="en-US" altLang="ja-JP" dirty="0"/>
              <a:t>,</a:t>
            </a:r>
          </a:p>
          <a:p>
            <a:r>
              <a:rPr lang="en-US" altLang="ja-JP" dirty="0"/>
              <a:t>              ‘target’ : </a:t>
            </a:r>
            <a:r>
              <a:rPr lang="ja-JP" altLang="en-US" dirty="0"/>
              <a:t>正解ラベル</a:t>
            </a:r>
            <a:r>
              <a:rPr lang="en-US" altLang="ja-JP" dirty="0"/>
              <a:t>(</a:t>
            </a:r>
            <a:r>
              <a:rPr lang="ja-JP" altLang="en-US" dirty="0"/>
              <a:t>ヒオウギアヤメ</a:t>
            </a:r>
            <a:r>
              <a:rPr lang="en-US" altLang="ja-JP" dirty="0"/>
              <a:t>=0, </a:t>
            </a:r>
            <a:r>
              <a:rPr lang="ja-JP" altLang="en-US" dirty="0"/>
              <a:t>ブルーフラッグ</a:t>
            </a:r>
            <a:r>
              <a:rPr lang="en-US" altLang="ja-JP" dirty="0"/>
              <a:t>=1, </a:t>
            </a:r>
            <a:r>
              <a:rPr lang="ja-JP" altLang="en-US" dirty="0"/>
              <a:t>バージニカ</a:t>
            </a:r>
            <a:r>
              <a:rPr lang="en-US" altLang="ja-JP" dirty="0"/>
              <a:t>=2),</a:t>
            </a:r>
          </a:p>
          <a:p>
            <a:r>
              <a:rPr lang="en-US" altLang="ja-JP" dirty="0"/>
              <a:t>  ‘</a:t>
            </a:r>
            <a:r>
              <a:rPr lang="en-US" altLang="ja-JP" dirty="0" err="1"/>
              <a:t>target_names</a:t>
            </a:r>
            <a:r>
              <a:rPr lang="en-US" altLang="ja-JP" dirty="0"/>
              <a:t>’ : array[‘</a:t>
            </a:r>
            <a:r>
              <a:rPr lang="en-US" altLang="ja-JP" dirty="0" err="1"/>
              <a:t>setosa</a:t>
            </a:r>
            <a:r>
              <a:rPr lang="en-US" altLang="ja-JP" dirty="0"/>
              <a:t>’, ‘versicolor’, ‘virginica’],</a:t>
            </a:r>
          </a:p>
          <a:p>
            <a:r>
              <a:rPr lang="en-US" altLang="ja-JP" dirty="0"/>
              <a:t>             ‘</a:t>
            </a:r>
            <a:r>
              <a:rPr lang="en-US" altLang="ja-JP" dirty="0" err="1"/>
              <a:t>DESCR</a:t>
            </a:r>
            <a:r>
              <a:rPr lang="en-US" altLang="ja-JP" dirty="0"/>
              <a:t>’: </a:t>
            </a:r>
            <a:r>
              <a:rPr lang="en-US" altLang="ja-JP" dirty="0" err="1"/>
              <a:t>load_iris</a:t>
            </a:r>
            <a:r>
              <a:rPr lang="ja-JP" altLang="en-US" dirty="0"/>
              <a:t>の説明                 </a:t>
            </a:r>
            <a:r>
              <a:rPr lang="en-US" altLang="ja-JP" dirty="0"/>
              <a:t>}</a:t>
            </a:r>
          </a:p>
        </p:txBody>
      </p:sp>
    </p:spTree>
    <p:extLst>
      <p:ext uri="{BB962C8B-B14F-4D97-AF65-F5344CB8AC3E}">
        <p14:creationId xmlns:p14="http://schemas.microsoft.com/office/powerpoint/2010/main" val="381021548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198B7C1C-38CA-2EEA-7AF8-B665AA50BBDD}"/>
              </a:ext>
            </a:extLst>
          </p:cNvPr>
          <p:cNvSpPr txBox="1"/>
          <p:nvPr/>
        </p:nvSpPr>
        <p:spPr>
          <a:xfrm>
            <a:off x="859196" y="3333307"/>
            <a:ext cx="2957892" cy="923330"/>
          </a:xfrm>
          <a:prstGeom prst="rect">
            <a:avLst/>
          </a:prstGeom>
          <a:solidFill>
            <a:schemeClr val="accent2">
              <a:lumMod val="40000"/>
              <a:lumOff val="60000"/>
            </a:schemeClr>
          </a:solidFill>
        </p:spPr>
        <p:txBody>
          <a:bodyPr wrap="square">
            <a:spAutoFit/>
          </a:bodyPr>
          <a:lstStyle/>
          <a:p>
            <a:r>
              <a:rPr lang="ja-JP" altLang="en-US" dirty="0"/>
              <a:t>print(iris.data)</a:t>
            </a:r>
          </a:p>
          <a:p>
            <a:r>
              <a:rPr lang="ja-JP" altLang="en-US" dirty="0"/>
              <a:t>print(iris.target_names)</a:t>
            </a:r>
          </a:p>
          <a:p>
            <a:r>
              <a:rPr lang="ja-JP" altLang="en-US" dirty="0"/>
              <a:t>print(iris.target)</a:t>
            </a:r>
          </a:p>
        </p:txBody>
      </p:sp>
      <p:pic>
        <p:nvPicPr>
          <p:cNvPr id="4" name="図 3">
            <a:extLst>
              <a:ext uri="{FF2B5EF4-FFF2-40B4-BE49-F238E27FC236}">
                <a16:creationId xmlns:a16="http://schemas.microsoft.com/office/drawing/2014/main" id="{FB8092AE-C8A3-89B1-1878-8C42B7B84228}"/>
              </a:ext>
            </a:extLst>
          </p:cNvPr>
          <p:cNvPicPr>
            <a:picLocks noChangeAspect="1"/>
          </p:cNvPicPr>
          <p:nvPr/>
        </p:nvPicPr>
        <p:blipFill>
          <a:blip r:embed="rId2"/>
          <a:stretch>
            <a:fillRect/>
          </a:stretch>
        </p:blipFill>
        <p:spPr>
          <a:xfrm>
            <a:off x="3917829" y="3333307"/>
            <a:ext cx="7983064" cy="2210108"/>
          </a:xfrm>
          <a:prstGeom prst="rect">
            <a:avLst/>
          </a:prstGeom>
        </p:spPr>
      </p:pic>
      <p:sp>
        <p:nvSpPr>
          <p:cNvPr id="3" name="次元削減の例：主成分分析">
            <a:extLst>
              <a:ext uri="{FF2B5EF4-FFF2-40B4-BE49-F238E27FC236}">
                <a16:creationId xmlns:a16="http://schemas.microsoft.com/office/drawing/2014/main" id="{10BFD940-EE93-397B-FDB6-2EB2D6C74369}"/>
              </a:ext>
            </a:extLst>
          </p:cNvPr>
          <p:cNvSpPr txBox="1"/>
          <p:nvPr/>
        </p:nvSpPr>
        <p:spPr>
          <a:xfrm>
            <a:off x="1012076" y="2138778"/>
            <a:ext cx="10167848" cy="6822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t>これらのデータは変数名</a:t>
            </a:r>
            <a:r>
              <a:rPr lang="en-US" altLang="ja-JP" sz="2050" dirty="0"/>
              <a:t>.data</a:t>
            </a:r>
            <a:r>
              <a:rPr lang="ja-JP" altLang="en-US" sz="2050" dirty="0"/>
              <a:t>、変数名</a:t>
            </a:r>
            <a:r>
              <a:rPr lang="en-US" altLang="ja-JP" sz="2050" dirty="0"/>
              <a:t>.target</a:t>
            </a:r>
            <a:r>
              <a:rPr lang="ja-JP" altLang="en-US" sz="2050" dirty="0"/>
              <a:t>、変数名</a:t>
            </a:r>
            <a:r>
              <a:rPr lang="en-US" altLang="ja-JP" sz="2050" dirty="0"/>
              <a:t>.</a:t>
            </a:r>
            <a:r>
              <a:rPr lang="en-US" altLang="ja-JP" sz="2050" dirty="0" err="1"/>
              <a:t>target_names</a:t>
            </a:r>
            <a:r>
              <a:rPr lang="ja-JP" altLang="en-US" sz="2050" dirty="0"/>
              <a:t>、変数名</a:t>
            </a:r>
            <a:r>
              <a:rPr lang="en-US" altLang="ja-JP" sz="2050" dirty="0"/>
              <a:t>.</a:t>
            </a:r>
            <a:r>
              <a:rPr lang="en-US" altLang="ja-JP" sz="2050" dirty="0" err="1"/>
              <a:t>DESCR</a:t>
            </a:r>
            <a:endParaRPr lang="en-US" altLang="ja-JP" sz="2050" dirty="0"/>
          </a:p>
          <a:p>
            <a:r>
              <a:rPr lang="ja-JP" altLang="en-US" sz="2050" dirty="0"/>
              <a:t>と書くことで取得できます</a:t>
            </a:r>
            <a:r>
              <a:rPr lang="en-US" altLang="ja-JP" sz="2050" dirty="0"/>
              <a:t>(</a:t>
            </a:r>
            <a:r>
              <a:rPr lang="ja-JP" altLang="en-US" sz="2050" dirty="0"/>
              <a:t>中身は全て</a:t>
            </a:r>
            <a:r>
              <a:rPr lang="en-US" altLang="ja-JP" sz="2050" dirty="0" err="1"/>
              <a:t>numpy</a:t>
            </a:r>
            <a:r>
              <a:rPr lang="ja-JP" altLang="en-US" sz="2050" dirty="0"/>
              <a:t>配列</a:t>
            </a:r>
            <a:r>
              <a:rPr lang="en-US" altLang="ja-JP" sz="2050" dirty="0"/>
              <a:t>)</a:t>
            </a:r>
            <a:endParaRPr sz="2050" dirty="0"/>
          </a:p>
        </p:txBody>
      </p:sp>
      <p:sp>
        <p:nvSpPr>
          <p:cNvPr id="5" name="次元削減の例：主成分分析">
            <a:extLst>
              <a:ext uri="{FF2B5EF4-FFF2-40B4-BE49-F238E27FC236}">
                <a16:creationId xmlns:a16="http://schemas.microsoft.com/office/drawing/2014/main" id="{EED4B0FA-5ED0-5845-3CEE-F954AD34F1AB}"/>
              </a:ext>
            </a:extLst>
          </p:cNvPr>
          <p:cNvSpPr txBox="1"/>
          <p:nvPr/>
        </p:nvSpPr>
        <p:spPr>
          <a:xfrm>
            <a:off x="4345029" y="215658"/>
            <a:ext cx="2614498"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en-US" sz="2050" dirty="0" err="1"/>
              <a:t>load_iris</a:t>
            </a:r>
            <a:r>
              <a:rPr lang="en-US" sz="2050" dirty="0"/>
              <a:t>(=iris)</a:t>
            </a:r>
            <a:r>
              <a:rPr lang="ja-JP" altLang="en-US" sz="2050" dirty="0"/>
              <a:t>の中身</a:t>
            </a:r>
            <a:endParaRPr sz="2050" dirty="0"/>
          </a:p>
        </p:txBody>
      </p:sp>
      <p:sp>
        <p:nvSpPr>
          <p:cNvPr id="7" name="テキスト ボックス 6">
            <a:extLst>
              <a:ext uri="{FF2B5EF4-FFF2-40B4-BE49-F238E27FC236}">
                <a16:creationId xmlns:a16="http://schemas.microsoft.com/office/drawing/2014/main" id="{A5B3C008-CD7B-C3B8-94AD-984C5C12C24D}"/>
              </a:ext>
            </a:extLst>
          </p:cNvPr>
          <p:cNvSpPr txBox="1"/>
          <p:nvPr/>
        </p:nvSpPr>
        <p:spPr>
          <a:xfrm>
            <a:off x="1054771" y="724198"/>
            <a:ext cx="9195015" cy="1200329"/>
          </a:xfrm>
          <a:prstGeom prst="rect">
            <a:avLst/>
          </a:prstGeom>
          <a:solidFill>
            <a:schemeClr val="accent2">
              <a:lumMod val="40000"/>
              <a:lumOff val="60000"/>
            </a:schemeClr>
          </a:solidFill>
        </p:spPr>
        <p:txBody>
          <a:bodyPr wrap="square">
            <a:spAutoFit/>
          </a:bodyPr>
          <a:lstStyle/>
          <a:p>
            <a:r>
              <a:rPr lang="en-US" altLang="ja-JP" dirty="0"/>
              <a:t>         {      ‘data’ : </a:t>
            </a:r>
            <a:r>
              <a:rPr lang="ja-JP" altLang="en-US" dirty="0"/>
              <a:t>特徴量のデータ</a:t>
            </a:r>
            <a:r>
              <a:rPr lang="en-US" altLang="ja-JP" dirty="0"/>
              <a:t>,</a:t>
            </a:r>
          </a:p>
          <a:p>
            <a:r>
              <a:rPr lang="en-US" altLang="ja-JP" dirty="0"/>
              <a:t>              ‘target’ : </a:t>
            </a:r>
            <a:r>
              <a:rPr lang="ja-JP" altLang="en-US" dirty="0"/>
              <a:t>正解ラベル</a:t>
            </a:r>
            <a:r>
              <a:rPr lang="en-US" altLang="ja-JP" dirty="0"/>
              <a:t>(</a:t>
            </a:r>
            <a:r>
              <a:rPr lang="ja-JP" altLang="en-US" dirty="0"/>
              <a:t>ヒオウギアヤメ</a:t>
            </a:r>
            <a:r>
              <a:rPr lang="en-US" altLang="ja-JP" dirty="0"/>
              <a:t>=0, </a:t>
            </a:r>
            <a:r>
              <a:rPr lang="ja-JP" altLang="en-US" dirty="0"/>
              <a:t>ブルーフラッグ</a:t>
            </a:r>
            <a:r>
              <a:rPr lang="en-US" altLang="ja-JP" dirty="0"/>
              <a:t>=1, </a:t>
            </a:r>
            <a:r>
              <a:rPr lang="ja-JP" altLang="en-US" dirty="0"/>
              <a:t>バージニカ</a:t>
            </a:r>
            <a:r>
              <a:rPr lang="en-US" altLang="ja-JP" dirty="0"/>
              <a:t>=2),</a:t>
            </a:r>
          </a:p>
          <a:p>
            <a:r>
              <a:rPr lang="en-US" altLang="ja-JP" dirty="0"/>
              <a:t>  ‘</a:t>
            </a:r>
            <a:r>
              <a:rPr lang="en-US" altLang="ja-JP" dirty="0" err="1"/>
              <a:t>target_names</a:t>
            </a:r>
            <a:r>
              <a:rPr lang="en-US" altLang="ja-JP" dirty="0"/>
              <a:t>’ : array[‘</a:t>
            </a:r>
            <a:r>
              <a:rPr lang="en-US" altLang="ja-JP" dirty="0" err="1"/>
              <a:t>setosa</a:t>
            </a:r>
            <a:r>
              <a:rPr lang="en-US" altLang="ja-JP" dirty="0"/>
              <a:t>’, ‘versicolor’, ‘virginica’],</a:t>
            </a:r>
          </a:p>
          <a:p>
            <a:r>
              <a:rPr lang="en-US" altLang="ja-JP" dirty="0"/>
              <a:t>             ‘</a:t>
            </a:r>
            <a:r>
              <a:rPr lang="en-US" altLang="ja-JP" dirty="0" err="1"/>
              <a:t>DESCR</a:t>
            </a:r>
            <a:r>
              <a:rPr lang="en-US" altLang="ja-JP" dirty="0"/>
              <a:t>’: </a:t>
            </a:r>
            <a:r>
              <a:rPr lang="en-US" altLang="ja-JP" dirty="0" err="1"/>
              <a:t>load_iris</a:t>
            </a:r>
            <a:r>
              <a:rPr lang="ja-JP" altLang="en-US" dirty="0"/>
              <a:t>の説明                 </a:t>
            </a:r>
            <a:r>
              <a:rPr lang="en-US" altLang="ja-JP" dirty="0"/>
              <a:t>}</a:t>
            </a:r>
          </a:p>
        </p:txBody>
      </p:sp>
    </p:spTree>
    <p:extLst>
      <p:ext uri="{BB962C8B-B14F-4D97-AF65-F5344CB8AC3E}">
        <p14:creationId xmlns:p14="http://schemas.microsoft.com/office/powerpoint/2010/main" val="2959591487"/>
      </p:ext>
    </p:extLst>
  </p:cSld>
  <p:clrMapOvr>
    <a:masterClrMapping/>
  </p:clrMapOvr>
  <p:transition spd="med"/>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29654</TotalTime>
  <Words>4508</Words>
  <Application>Microsoft Macintosh PowerPoint</Application>
  <PresentationFormat>ワイド画面</PresentationFormat>
  <Paragraphs>600</Paragraphs>
  <Slides>53</Slides>
  <Notes>7</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53</vt:i4>
      </vt:variant>
    </vt:vector>
  </HeadingPairs>
  <TitlesOfParts>
    <vt:vector size="59" baseType="lpstr">
      <vt:lpstr>ヒラギノ角ゴ ProN W3</vt:lpstr>
      <vt:lpstr>ヒラギノ角ゴ ProN W6</vt:lpstr>
      <vt:lpstr>游ゴシック</vt:lpstr>
      <vt:lpstr>游ゴシック Light</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須藤　毅顕</dc:creator>
  <cp:lastModifiedBy>須藤　毅顕</cp:lastModifiedBy>
  <cp:revision>18</cp:revision>
  <dcterms:created xsi:type="dcterms:W3CDTF">2022-04-04T02:44:03Z</dcterms:created>
  <dcterms:modified xsi:type="dcterms:W3CDTF">2024-07-25T00:58:21Z</dcterms:modified>
</cp:coreProperties>
</file>